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f3e6ab9f5_16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f3e6ab9f5_16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Results on CIFAR-10 (Image classification dataset), Penn Treebank NLP dataset (using the previously shown recurrent cell architecture).</a:t>
            </a:r>
            <a:br>
              <a:rPr lang="fr"/>
            </a:br>
            <a:r>
              <a:rPr lang="fr"/>
              <a:t>It achieved performance just below DenseNet, which was state of the art at the time. On Penn Treebank dataset, it achieved state of the art at the time (2016),</a:t>
            </a:r>
            <a:endParaRPr/>
          </a:p>
          <a:p>
            <a:pPr indent="0" lvl="0" marL="0" rtl="0" algn="l">
              <a:spcBef>
                <a:spcPts val="0"/>
              </a:spcBef>
              <a:spcAft>
                <a:spcPts val="0"/>
              </a:spcAft>
              <a:buNone/>
            </a:pPr>
            <a:r>
              <a:rPr lang="fr"/>
              <a:t>with base 8 meaning that instead of a tree with depth 2, it uses depth 3. There the perplexity is a metric for NLP tasks.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f3e6ab9f5_16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f3e6ab9f5_16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Given hidden state, cell state and input, specify how to connect them to output next hidden and cell states.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Can specify deeper connections using tree 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Output of the tree is always the hidden state, and we specify the function of the cell state and its position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fd33bbae0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fd33bbae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Use of RNN to generate architecture tokens : Great compatibility between RNN and RL !</a:t>
            </a:r>
            <a:endParaRPr/>
          </a:p>
          <a:p>
            <a:pPr indent="-298450" lvl="0" marL="457200" rtl="0" algn="l">
              <a:spcBef>
                <a:spcPts val="0"/>
              </a:spcBef>
              <a:spcAft>
                <a:spcPts val="0"/>
              </a:spcAft>
              <a:buSzPts val="1100"/>
              <a:buChar char="-"/>
            </a:pPr>
            <a:r>
              <a:rPr lang="fr"/>
              <a:t>Can be trained, eventhough true objective function is no</a:t>
            </a:r>
            <a:endParaRPr/>
          </a:p>
          <a:p>
            <a:pPr indent="-298450" lvl="0" marL="457200" rtl="0" algn="l">
              <a:spcBef>
                <a:spcPts val="0"/>
              </a:spcBef>
              <a:spcAft>
                <a:spcPts val="0"/>
              </a:spcAft>
              <a:buSzPts val="1100"/>
              <a:buChar char="-"/>
            </a:pPr>
            <a:r>
              <a:rPr lang="fr"/>
              <a:t>Can speed up training with parallel and asynchronous updates</a:t>
            </a:r>
            <a:endParaRPr/>
          </a:p>
          <a:p>
            <a:pPr indent="-298450" lvl="0" marL="457200" rtl="0" algn="l">
              <a:spcBef>
                <a:spcPts val="0"/>
              </a:spcBef>
              <a:spcAft>
                <a:spcPts val="0"/>
              </a:spcAft>
              <a:buSzPts val="1100"/>
              <a:buChar char="-"/>
            </a:pPr>
            <a:r>
              <a:rPr lang="fr"/>
              <a:t>Complexity can be increased with skip connections or recurrent cell design</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f3e6ab9f5_16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f3e6ab9f5_16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Use a new neural architecture that is well-suited for RL, and use already existing DRL algorithms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solidFill>
                  <a:schemeClr val="dk1"/>
                </a:solidFill>
              </a:rPr>
              <a:t>Objective of RL : find optimal policy to maximize the total sum of rewards</a:t>
            </a:r>
            <a:endParaRPr>
              <a:solidFill>
                <a:schemeClr val="dk1"/>
              </a:solidFill>
            </a:endParaRPr>
          </a:p>
          <a:p>
            <a:pPr indent="0" lvl="0" marL="0" rtl="0" algn="l">
              <a:spcBef>
                <a:spcPts val="0"/>
              </a:spcBef>
              <a:spcAft>
                <a:spcPts val="0"/>
              </a:spcAft>
              <a:buNone/>
            </a:pPr>
            <a:r>
              <a:rPr lang="fr">
                <a:solidFill>
                  <a:schemeClr val="dk1"/>
                </a:solidFill>
              </a:rPr>
              <a:t>In the previous paper, we had a reward at the end. Now this is classical RL case where we have a reward at each time step and want to maximize the discounted sum of rewards.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The discounted sum of rewards R_t</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fr"/>
              <a:t>The agent acts according to a policy, in this case it is stochastic, which defines a probability distribution over actions in a given state.</a:t>
            </a:r>
            <a:endParaRPr/>
          </a:p>
          <a:p>
            <a:pPr indent="0" lvl="0" marL="0" rtl="0" algn="l">
              <a:spcBef>
                <a:spcPts val="0"/>
              </a:spcBef>
              <a:spcAft>
                <a:spcPts val="0"/>
              </a:spcAft>
              <a:buNone/>
            </a:pPr>
            <a:r>
              <a:rPr lang="fr"/>
              <a:t>s_t is just the past M observations concatenated together.</a:t>
            </a:r>
            <a:endParaRPr/>
          </a:p>
          <a:p>
            <a:pPr indent="0" lvl="0" marL="0" rtl="0" algn="l">
              <a:spcBef>
                <a:spcPts val="0"/>
              </a:spcBef>
              <a:spcAft>
                <a:spcPts val="0"/>
              </a:spcAft>
              <a:buNone/>
            </a:pPr>
            <a:r>
              <a:rPr lang="fr"/>
              <a:t>State-Action Value, Value, Advantage for given policy: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r"/>
              <a:t>V = how good the current state is</a:t>
            </a:r>
            <a:endParaRPr/>
          </a:p>
          <a:p>
            <a:pPr indent="0" lvl="0" marL="0" rtl="0" algn="l">
              <a:spcBef>
                <a:spcPts val="0"/>
              </a:spcBef>
              <a:spcAft>
                <a:spcPts val="0"/>
              </a:spcAft>
              <a:buClr>
                <a:schemeClr val="dk1"/>
              </a:buClr>
              <a:buSzPts val="1100"/>
              <a:buFont typeface="Arial"/>
              <a:buNone/>
            </a:pPr>
            <a:r>
              <a:rPr lang="fr"/>
              <a:t>Q = Value of a particular action when in a particular state</a:t>
            </a:r>
            <a:endParaRPr/>
          </a:p>
          <a:p>
            <a:pPr indent="0" lvl="0" marL="0" rtl="0" algn="l">
              <a:spcBef>
                <a:spcPts val="0"/>
              </a:spcBef>
              <a:spcAft>
                <a:spcPts val="0"/>
              </a:spcAft>
              <a:buNone/>
            </a:pPr>
            <a:r>
              <a:rPr lang="fr"/>
              <a:t>A = Relative importance of each action in this state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We also see that the Q value is the sum of the value and the advantage, where the value contributes the same way to every action.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
              <a:t>The goal is to find the optimal Q function, because once we find it, we take the action with the maximum Q function, and this maximizes the RL objective.</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7e33c0206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e33c0206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The optimal Q function is the max over all policies of the Q value function.</a:t>
            </a:r>
            <a:endParaRPr/>
          </a:p>
          <a:p>
            <a:pPr indent="0" lvl="0" marL="0" rtl="0" algn="l">
              <a:spcBef>
                <a:spcPts val="0"/>
              </a:spcBef>
              <a:spcAft>
                <a:spcPts val="0"/>
              </a:spcAft>
              <a:buNone/>
            </a:pPr>
            <a:r>
              <a:rPr lang="fr"/>
              <a:t>Once we know this function, we know how to maximize the RL objective since at each time step we can just take the action with the maximum Q value, and this action will</a:t>
            </a:r>
            <a:endParaRPr/>
          </a:p>
          <a:p>
            <a:pPr indent="0" lvl="0" marL="0" rtl="0" algn="l">
              <a:spcBef>
                <a:spcPts val="0"/>
              </a:spcBef>
              <a:spcAft>
                <a:spcPts val="0"/>
              </a:spcAft>
              <a:buNone/>
            </a:pPr>
            <a:r>
              <a:rPr lang="fr"/>
              <a:t>also maximize the RL objective.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solidFill>
                  <a:schemeClr val="dk1"/>
                </a:solidFill>
              </a:rPr>
              <a:t>We approximate the optimal Q function with a DNN, which takes a state as input and whose output dimension is the number of actions.</a:t>
            </a:r>
            <a:endParaRPr/>
          </a:p>
          <a:p>
            <a:pPr indent="0" lvl="0" marL="0" rtl="0" algn="l">
              <a:spcBef>
                <a:spcPts val="0"/>
              </a:spcBef>
              <a:spcAft>
                <a:spcPts val="0"/>
              </a:spcAft>
              <a:buNone/>
            </a:pPr>
            <a:r>
              <a:rPr lang="fr"/>
              <a:t>At a particular timestep t, we define the loss, as expected over joint distribution of current state s, current action a, next reward r and next state s’ of the temporal difference between my current estimate</a:t>
            </a:r>
            <a:endParaRPr/>
          </a:p>
          <a:p>
            <a:pPr indent="0" lvl="0" marL="0" rtl="0" algn="l">
              <a:spcBef>
                <a:spcPts val="0"/>
              </a:spcBef>
              <a:spcAft>
                <a:spcPts val="0"/>
              </a:spcAft>
              <a:buNone/>
            </a:pPr>
            <a:r>
              <a:rPr lang="fr"/>
              <a:t>of the Q value and the sum of the reward I get + discounted maximum Q value of next state</a:t>
            </a:r>
            <a:endParaRPr/>
          </a:p>
          <a:p>
            <a:pPr indent="0" lvl="0" marL="0" rtl="0" algn="l">
              <a:spcBef>
                <a:spcPts val="0"/>
              </a:spcBef>
              <a:spcAft>
                <a:spcPts val="0"/>
              </a:spcAft>
              <a:buNone/>
            </a:pPr>
            <a:r>
              <a:rPr lang="fr"/>
              <a:t>We use max there because the Q value </a:t>
            </a:r>
            <a:endParaRPr/>
          </a:p>
          <a:p>
            <a:pPr indent="0" lvl="0" marL="0" rtl="0" algn="l">
              <a:spcBef>
                <a:spcPts val="0"/>
              </a:spcBef>
              <a:spcAft>
                <a:spcPts val="0"/>
              </a:spcAft>
              <a:buNone/>
            </a:pPr>
            <a:r>
              <a:rPr lang="fr"/>
              <a:t>theta- is the previous estimate of the parameters of the Q network, and we use it as a target for the current 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This is the temporal difference rule, and it comes from Sutton [1988]. The intuition is that if I predict a certain reward at a particular time step, if that prediction matches the prediction made at the next timestep, it means it is likely to be correct since the next timestep is more likely to be correct in its own prediction than in my own timestep.</a:t>
            </a:r>
            <a:endParaRPr/>
          </a:p>
          <a:p>
            <a:pPr indent="0" lvl="0" marL="0" rtl="0" algn="l">
              <a:spcBef>
                <a:spcPts val="0"/>
              </a:spcBef>
              <a:spcAft>
                <a:spcPts val="0"/>
              </a:spcAft>
              <a:buNone/>
            </a:pPr>
            <a:r>
              <a:rPr lang="fr"/>
              <a:t>It can also be justified by the Bellman equation, which states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r">
                <a:solidFill>
                  <a:schemeClr val="dk1"/>
                </a:solidFill>
              </a:rPr>
              <a:t>In practice, we cannot compute this expectation, because we don’t know the distribution over states and rewards.</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So in practice, at each timestep t+1, we just evaluate this gradient on the state s_t, the action a_t, the reward r_t and the next state s_t+1,</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so we approximate the expectation with just one sample. Then the gradient of Q can be computed with backprop.</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e33c0206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e33c0206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solidFill>
                  <a:schemeClr val="dk1"/>
                </a:solidFill>
              </a:rPr>
              <a:t>Now we know that we can find the optimal Q function, we also know that the Q function is the sum of the Value and Advantage functions. </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So to get the Q value of a state, we add the value which does not depend on the action taken, and the advantage of a particular action.</a:t>
            </a:r>
            <a:endParaRPr>
              <a:solidFill>
                <a:schemeClr val="dk1"/>
              </a:solidFill>
            </a:endParaRPr>
          </a:p>
          <a:p>
            <a:pPr indent="0" lvl="0" marL="0" rtl="0" algn="l">
              <a:spcBef>
                <a:spcPts val="0"/>
              </a:spcBef>
              <a:spcAft>
                <a:spcPts val="0"/>
              </a:spcAft>
              <a:buNone/>
            </a:pPr>
            <a:r>
              <a:rPr lang="fr">
                <a:solidFill>
                  <a:schemeClr val="dk1"/>
                </a:solidFill>
              </a:rPr>
              <a:t>For many states, it is unnecessary to estimate the value of each possible action choice. In some states, the action selection can be of great importance, but in many other states the choice of action has no repercussion on what happens next. Indeed, if the magnitude of the value function is really large compared to that of the advantage functions, the choice of action is irrelevant.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The top architecture is the traditional Q network, while the bottom one is the dueling architecture, where the upper stream estimates the value function, and the lower stream estimates the advantage function. At the last layer, we just sum them up. This green connection is a sum. So we still get the Q value as output, the forward pass is the same, but using 2 separate flows might help to learn a more accurate Q function.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fr">
                <a:solidFill>
                  <a:schemeClr val="dk1"/>
                </a:solidFill>
              </a:rPr>
              <a:t>Also, Features required to determine the value function may be different than those used to accurately estimate action benets, and computing the Q value, so using 2 different streams is profitable.</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6fd33bbae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6fd33bbae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This is the Atari game Enduro, where the goal is to stay on the road and to avoid collisions with other cars.</a:t>
            </a:r>
            <a:br>
              <a:rPr lang="fr"/>
            </a:br>
            <a:r>
              <a:rPr lang="fr"/>
              <a:t>The images show the magnitude of the Jacobian of the Q value with respect to the image, after training.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We see that the value function learns to pay attention to the road, and that the advantage learns to pay attention only when there are cars immediatly in front, since in this case steering right or left is of great relevance, while when there are no cars any move is not of great importance since it can be corrected later.</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Do on black board : Backpropagation</a:t>
            </a:r>
            <a:endParaRPr/>
          </a:p>
          <a:p>
            <a:pPr indent="0" lvl="0" marL="0" rtl="0" algn="l">
              <a:spcBef>
                <a:spcPts val="0"/>
              </a:spcBef>
              <a:spcAft>
                <a:spcPts val="0"/>
              </a:spcAft>
              <a:buNone/>
            </a:pPr>
            <a:r>
              <a:rPr lang="fr"/>
              <a:t>For standard Q network, a</a:t>
            </a:r>
            <a:r>
              <a:rPr lang="fr"/>
              <a:t>t each timestep, the feedback signal passes through a single action, other actions remain untouched : for states where actions are irrelevant, this introduces bias and sparseness in actions</a:t>
            </a:r>
            <a:endParaRPr/>
          </a:p>
          <a:p>
            <a:pPr indent="0" lvl="0" marL="0" rtl="0" algn="l">
              <a:spcBef>
                <a:spcPts val="0"/>
              </a:spcBef>
              <a:spcAft>
                <a:spcPts val="0"/>
              </a:spcAft>
              <a:buNone/>
            </a:pPr>
            <a:r>
              <a:rPr lang="fr"/>
              <a:t>For dueling architecture, at each timestep, the value function is updated, and the feedback signal going through advantage function is lower and robust. </a:t>
            </a:r>
            <a:endParaRPr/>
          </a:p>
          <a:p>
            <a:pPr indent="0" lvl="0" marL="0" rtl="0" algn="l">
              <a:spcBef>
                <a:spcPts val="0"/>
              </a:spcBef>
              <a:spcAft>
                <a:spcPts val="0"/>
              </a:spcAft>
              <a:buNone/>
            </a:pPr>
            <a:r>
              <a:rPr lang="fr"/>
              <a:t>Say that for large action spaces, this effect is increased.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6fd33bbae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6fd33bbae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main problem with this simple design is that Equation (11) is unidentiable. Given q, we cannot recover v and A uniquely, e.g. adding a constant to v and subtracting the same constant from A gives the same Q-value estimates. The unidentiable issue is mirrored by poor performance in practice.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6fd33bbae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6fd33bbae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400">
                <a:solidFill>
                  <a:schemeClr val="dk1"/>
                </a:solidFill>
              </a:rPr>
              <a:t>As we increase the number of actions, duelling  architecture performs better than traditional Q-network ⇒ Able to capture redundancies in actions</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fd33bbae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fd33bbae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The results presented in this paper are the new state-of-theart in this popular domain (in 2016)</a:t>
            </a:r>
            <a:endParaRPr/>
          </a:p>
          <a:p>
            <a:pPr indent="0" lvl="0" marL="0" rtl="0" algn="l">
              <a:spcBef>
                <a:spcPts val="0"/>
              </a:spcBef>
              <a:spcAft>
                <a:spcPts val="0"/>
              </a:spcAft>
              <a:buClr>
                <a:schemeClr val="dk1"/>
              </a:buClr>
              <a:buSzPts val="1100"/>
              <a:buFont typeface="Arial"/>
              <a:buNone/>
            </a:pPr>
            <a:r>
              <a:rPr lang="fr" sz="1200">
                <a:solidFill>
                  <a:schemeClr val="dk1"/>
                </a:solidFill>
              </a:rPr>
              <a:t>Percentage of improvement in score between duelling and baseline/human performance</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6f3e6ab9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f3e6ab9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Want to emphasize on how Neural Architecture can benefit from RL, and how RL can benefit from Neural Architecture.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fd33bbae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6fd33bbae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Learning explicitly the state-value and advantage  functions</a:t>
            </a:r>
            <a:endParaRPr/>
          </a:p>
          <a:p>
            <a:pPr indent="-298450" lvl="0" marL="457200" rtl="0" algn="l">
              <a:spcBef>
                <a:spcPts val="0"/>
              </a:spcBef>
              <a:spcAft>
                <a:spcPts val="0"/>
              </a:spcAft>
              <a:buSzPts val="1100"/>
              <a:buChar char="-"/>
            </a:pPr>
            <a:r>
              <a:rPr lang="fr"/>
              <a:t>Efficient learning of the state-value V, updated at every update of Q</a:t>
            </a:r>
            <a:endParaRPr/>
          </a:p>
          <a:p>
            <a:pPr indent="-298450" lvl="0" marL="457200" rtl="0" algn="l">
              <a:spcBef>
                <a:spcPts val="0"/>
              </a:spcBef>
              <a:spcAft>
                <a:spcPts val="0"/>
              </a:spcAft>
              <a:buSzPts val="1100"/>
              <a:buChar char="-"/>
            </a:pPr>
            <a:r>
              <a:rPr lang="fr"/>
              <a:t>Better performance compared to single Q-network architecture, especially when action space is large</a:t>
            </a:r>
            <a:endParaRPr/>
          </a:p>
          <a:p>
            <a:pPr indent="-298450" lvl="0" marL="457200" rtl="0" algn="l">
              <a:spcBef>
                <a:spcPts val="0"/>
              </a:spcBef>
              <a:spcAft>
                <a:spcPts val="0"/>
              </a:spcAft>
              <a:buSzPts val="1100"/>
              <a:buChar char="-"/>
            </a:pPr>
            <a:r>
              <a:rPr lang="fr"/>
              <a:t>Achieved state-of-the-art in Atari games at the time of publication (2016)</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6fe6070dd6_1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6fe6070dd6_1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e33c0206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e33c0206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000">
                <a:solidFill>
                  <a:schemeClr val="dk1"/>
                </a:solidFill>
              </a:rPr>
              <a:t>NAS is the process of automating the choice of architecture for a neural network. Recently, there has been a lot of interest in the field, with different strategies. A NAS method has :</a:t>
            </a:r>
            <a:endParaRPr sz="1000">
              <a:solidFill>
                <a:schemeClr val="dk1"/>
              </a:solidFill>
            </a:endParaRPr>
          </a:p>
          <a:p>
            <a:pPr indent="-292100" lvl="0" marL="457200" rtl="0" algn="l">
              <a:lnSpc>
                <a:spcPct val="115000"/>
              </a:lnSpc>
              <a:spcBef>
                <a:spcPts val="1600"/>
              </a:spcBef>
              <a:spcAft>
                <a:spcPts val="0"/>
              </a:spcAft>
              <a:buClr>
                <a:schemeClr val="dk1"/>
              </a:buClr>
              <a:buSzPts val="1000"/>
              <a:buChar char="-"/>
            </a:pPr>
            <a:r>
              <a:rPr lang="fr" sz="1000">
                <a:solidFill>
                  <a:schemeClr val="dk1"/>
                </a:solidFill>
              </a:rPr>
              <a:t>search space that contains all possible architectures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fr" sz="1000">
                <a:solidFill>
                  <a:schemeClr val="dk1"/>
                </a:solidFill>
              </a:rPr>
              <a:t>search strategy which specifies how to explore the search space</a:t>
            </a:r>
            <a:endParaRPr sz="1000">
              <a:solidFill>
                <a:schemeClr val="dk1"/>
              </a:solidFill>
            </a:endParaRPr>
          </a:p>
          <a:p>
            <a:pPr indent="-292100" lvl="0" marL="457200" rtl="0" algn="l">
              <a:lnSpc>
                <a:spcPct val="115000"/>
              </a:lnSpc>
              <a:spcBef>
                <a:spcPts val="0"/>
              </a:spcBef>
              <a:spcAft>
                <a:spcPts val="0"/>
              </a:spcAft>
              <a:buClr>
                <a:schemeClr val="dk2"/>
              </a:buClr>
              <a:buSzPts val="1000"/>
              <a:buChar char="-"/>
            </a:pPr>
            <a:r>
              <a:rPr lang="fr" sz="1000">
                <a:solidFill>
                  <a:schemeClr val="dk1"/>
                </a:solidFill>
              </a:rPr>
              <a:t>performance estimation strategy : estimate the performance of a given architecture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6f3e6ab9f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6f3e6ab9f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2"/>
              </a:buClr>
              <a:buSzPts val="1000"/>
              <a:buChar char="-"/>
            </a:pPr>
            <a:r>
              <a:t/>
            </a:r>
            <a:endParaRPr sz="1000"/>
          </a:p>
          <a:p>
            <a:pPr indent="0" lvl="0" marL="0" rtl="0" algn="l">
              <a:lnSpc>
                <a:spcPct val="115000"/>
              </a:lnSpc>
              <a:spcBef>
                <a:spcPts val="1600"/>
              </a:spcBef>
              <a:spcAft>
                <a:spcPts val="0"/>
              </a:spcAft>
              <a:buNone/>
            </a:pPr>
            <a:r>
              <a:rPr lang="fr" sz="1000"/>
              <a:t>At each timestep, the RNN generates a “token” which is a sample from a softmax distribution (the dimension of the output is the number of different values that this token can be chosen from) : for example, the stride width can be 1, 2, 3, etc…</a:t>
            </a:r>
            <a:endParaRPr sz="1000"/>
          </a:p>
          <a:p>
            <a:pPr indent="0" lvl="0" marL="0" rtl="0" algn="l">
              <a:lnSpc>
                <a:spcPct val="115000"/>
              </a:lnSpc>
              <a:spcBef>
                <a:spcPts val="1600"/>
              </a:spcBef>
              <a:spcAft>
                <a:spcPts val="0"/>
              </a:spcAft>
              <a:buNone/>
            </a:pPr>
            <a:r>
              <a:rPr lang="fr" sz="1000"/>
              <a:t>This is only an example where the architecture generated is fully convolutional, can generalize it with different architectures.</a:t>
            </a:r>
            <a:endParaRPr sz="1000"/>
          </a:p>
          <a:p>
            <a:pPr indent="0" lvl="0" marL="0" rtl="0" algn="l">
              <a:lnSpc>
                <a:spcPct val="115000"/>
              </a:lnSpc>
              <a:spcBef>
                <a:spcPts val="1600"/>
              </a:spcBef>
              <a:spcAft>
                <a:spcPts val="0"/>
              </a:spcAft>
              <a:buNone/>
            </a:pPr>
            <a:r>
              <a:rPr lang="fr" sz="1000">
                <a:solidFill>
                  <a:schemeClr val="dk1"/>
                </a:solidFill>
              </a:rPr>
              <a:t>How do we evaluate performance of the RNN? </a:t>
            </a:r>
            <a:r>
              <a:rPr lang="fr" sz="1000">
                <a:solidFill>
                  <a:schemeClr val="dk1"/>
                </a:solidFill>
              </a:rPr>
              <a:t>Here performance estimation strategy is the accuracy of the trained architecture on a validation dataset.</a:t>
            </a:r>
            <a:endParaRPr sz="1000">
              <a:solidFill>
                <a:schemeClr val="dk1"/>
              </a:solidFill>
            </a:endParaRPr>
          </a:p>
          <a:p>
            <a:pPr indent="0" lvl="0" marL="0" rtl="0" algn="l">
              <a:lnSpc>
                <a:spcPct val="115000"/>
              </a:lnSpc>
              <a:spcBef>
                <a:spcPts val="1600"/>
              </a:spcBef>
              <a:spcAft>
                <a:spcPts val="0"/>
              </a:spcAft>
              <a:buNone/>
            </a:pPr>
            <a:r>
              <a:rPr lang="fr" sz="1000">
                <a:solidFill>
                  <a:schemeClr val="dk1"/>
                </a:solidFill>
              </a:rPr>
              <a:t>How could we modify theta_c so that the sampled architecture performs well ? The function that maps theta_c to the performance of the architecture is non-differentiable, and really complex, so the way to go is to use RL.</a:t>
            </a:r>
            <a:endParaRPr sz="1000">
              <a:solidFill>
                <a:schemeClr val="dk1"/>
              </a:solidFill>
            </a:endParaRPr>
          </a:p>
          <a:p>
            <a:pPr indent="0" lvl="0" marL="0" rtl="0" algn="l">
              <a:lnSpc>
                <a:spcPct val="115000"/>
              </a:lnSpc>
              <a:spcBef>
                <a:spcPts val="1600"/>
              </a:spcBef>
              <a:spcAft>
                <a:spcPts val="0"/>
              </a:spcAft>
              <a:buNone/>
            </a:pPr>
            <a:r>
              <a:t/>
            </a:r>
            <a:endParaRPr sz="1000"/>
          </a:p>
          <a:p>
            <a:pPr indent="0" lvl="0" marL="0" rtl="0" algn="l">
              <a:lnSpc>
                <a:spcPct val="115000"/>
              </a:lnSpc>
              <a:spcBef>
                <a:spcPts val="1600"/>
              </a:spcBef>
              <a:spcAft>
                <a:spcPts val="0"/>
              </a:spcAft>
              <a:buNone/>
            </a:pPr>
            <a:r>
              <a:t/>
            </a:r>
            <a:endParaRPr sz="1000"/>
          </a:p>
          <a:p>
            <a:pPr indent="0" lvl="0" marL="0" rtl="0" algn="l">
              <a:lnSpc>
                <a:spcPct val="115000"/>
              </a:lnSpc>
              <a:spcBef>
                <a:spcPts val="1600"/>
              </a:spcBef>
              <a:spcAft>
                <a:spcPts val="0"/>
              </a:spcAft>
              <a:buNone/>
            </a:pPr>
            <a:r>
              <a:rPr lang="fr" sz="1000"/>
              <a:t>Say that it is not differentiable</a:t>
            </a:r>
            <a:endParaRPr sz="1000"/>
          </a:p>
          <a:p>
            <a:pPr indent="0" lvl="0" marL="0" rtl="0" algn="l">
              <a:lnSpc>
                <a:spcPct val="115000"/>
              </a:lnSpc>
              <a:spcBef>
                <a:spcPts val="1600"/>
              </a:spcBef>
              <a:spcAft>
                <a:spcPts val="0"/>
              </a:spcAft>
              <a:buNone/>
            </a:pPr>
            <a:r>
              <a:t/>
            </a:r>
            <a:endParaRPr sz="1000"/>
          </a:p>
          <a:p>
            <a:pPr indent="-292100" lvl="0" marL="457200" rtl="0" algn="l">
              <a:lnSpc>
                <a:spcPct val="115000"/>
              </a:lnSpc>
              <a:spcBef>
                <a:spcPts val="1600"/>
              </a:spcBef>
              <a:spcAft>
                <a:spcPts val="0"/>
              </a:spcAft>
              <a:buClr>
                <a:srgbClr val="000000"/>
              </a:buClr>
              <a:buSzPts val="1000"/>
              <a:buChar char="-"/>
            </a:pPr>
            <a:r>
              <a:rPr lang="fr" sz="1000"/>
              <a:t>Goal of NAS : find optimal hyperparameters of a neural network</a:t>
            </a:r>
            <a:endParaRPr sz="1000"/>
          </a:p>
          <a:p>
            <a:pPr indent="-292100" lvl="0" marL="457200" rtl="0" algn="l">
              <a:lnSpc>
                <a:spcPct val="115000"/>
              </a:lnSpc>
              <a:spcBef>
                <a:spcPts val="0"/>
              </a:spcBef>
              <a:spcAft>
                <a:spcPts val="0"/>
              </a:spcAft>
              <a:buClr>
                <a:srgbClr val="000000"/>
              </a:buClr>
              <a:buSzPts val="1000"/>
              <a:buChar char="-"/>
            </a:pPr>
            <a:r>
              <a:rPr lang="fr" sz="1000"/>
              <a:t>Controller RNN, parametrized by    to sample hyperparameters of each layer</a:t>
            </a:r>
            <a:endParaRPr sz="1000"/>
          </a:p>
          <a:p>
            <a:pPr indent="0" lvl="0" marL="0" rtl="0" algn="l">
              <a:spcBef>
                <a:spcPts val="1600"/>
              </a:spcBef>
              <a:spcAft>
                <a:spcPts val="0"/>
              </a:spcAft>
              <a:buNone/>
            </a:pPr>
            <a:r>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e2fb43541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e2fb43541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Possibly receives reward R_t.</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In the NAS case, it receives a single reward at the end, which is the average validation accuracy.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e2fb4354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e2fb4354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000">
                <a:solidFill>
                  <a:schemeClr val="dk1"/>
                </a:solidFill>
              </a:rPr>
              <a:t>The previous action is given as input to the next timestep, so that current action depends directly on previous action, and indirectly on all the past actions through the current hidden state.</a:t>
            </a:r>
            <a:endParaRPr sz="1000">
              <a:solidFill>
                <a:schemeClr val="dk1"/>
              </a:solidFill>
            </a:endParaRPr>
          </a:p>
          <a:p>
            <a:pPr indent="0" lvl="0" marL="0" rtl="0" algn="l">
              <a:lnSpc>
                <a:spcPct val="115000"/>
              </a:lnSpc>
              <a:spcBef>
                <a:spcPts val="1600"/>
              </a:spcBef>
              <a:spcAft>
                <a:spcPts val="0"/>
              </a:spcAft>
              <a:buNone/>
            </a:pPr>
            <a:r>
              <a:rPr lang="fr" sz="1000">
                <a:solidFill>
                  <a:schemeClr val="dk1"/>
                </a:solidFill>
              </a:rPr>
              <a:t>We are given the past hidden state and past action, so when we differentiate we only need to differentiate in the current timestep, not through time.</a:t>
            </a:r>
            <a:endParaRPr sz="1000">
              <a:solidFill>
                <a:schemeClr val="dk1"/>
              </a:solidFill>
            </a:endParaRPr>
          </a:p>
          <a:p>
            <a:pPr indent="0" lvl="0" marL="0" rtl="0" algn="l">
              <a:spcBef>
                <a:spcPts val="1600"/>
              </a:spcBef>
              <a:spcAft>
                <a:spcPts val="0"/>
              </a:spcAft>
              <a:buNone/>
            </a:pPr>
            <a:r>
              <a:rPr lang="fr">
                <a:solidFill>
                  <a:schemeClr val="dk1"/>
                </a:solidFill>
              </a:rPr>
              <a:t>RL Framework with state is all the previous actions, and this state is contained in the previous hidden RNN state, and the previous action.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Each token defines P(a_t|a_t-1:1; theta). Together all the tokens define the joint probability P(a1,...,at)</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f3e6ab9f5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f3e6ab9f5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 is the joint distribution over actions we make, so it is the probability distribution defined by the RNN. </a:t>
            </a:r>
            <a:endParaRPr/>
          </a:p>
          <a:p>
            <a:pPr indent="0" lvl="0" marL="0" rtl="0" algn="l">
              <a:spcBef>
                <a:spcPts val="0"/>
              </a:spcBef>
              <a:spcAft>
                <a:spcPts val="0"/>
              </a:spcAft>
              <a:buNone/>
            </a:pPr>
            <a:r>
              <a:rPr lang="fr"/>
              <a:t>R is the average validation loss(accuracy) at convergence.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We can evaluate J(theta) because we can sample from P, but how do we compute its gradient?</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Use approximate method : Policy gradients with reinforce rule, this gives us the gradient of J, and we do a gradient descent step to update the parameters: do computation on black board</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Can compute each gradient inside the sum with backpropagation (here the state is contained in the hidden state and the previous action, so no need for BPTT, only backpropagate through this column.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r"/>
              <a:t>To compute each Rk, we need to train the network to convergence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Can estimate the expectation with Monte-Carlo sampling : each k in the sum is an architecture that you have to train until convergence if you want to compute R_k.</a:t>
            </a:r>
            <a:endParaRPr/>
          </a:p>
          <a:p>
            <a:pPr indent="0" lvl="0" marL="0" rtl="0" algn="l">
              <a:spcBef>
                <a:spcPts val="0"/>
              </a:spcBef>
              <a:spcAft>
                <a:spcPts val="0"/>
              </a:spcAft>
              <a:buNone/>
            </a:pPr>
            <a:r>
              <a:rPr lang="fr"/>
              <a:t>The Monte-Carlo sampling can be done in parallel (all networks trained at the same time), but it stills take as much time as training a network to convergence, and this has to be done in every update step of theta.</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So we want to parallelize the training of theta too.</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f3e6ab9f5_1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f3e6ab9f5_1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Char char="-"/>
            </a:pPr>
            <a:r>
              <a:rPr lang="fr" sz="1400">
                <a:solidFill>
                  <a:srgbClr val="666666"/>
                </a:solidFill>
              </a:rPr>
              <a:t>Model parameters are distributed among server shards</a:t>
            </a:r>
            <a:endParaRPr sz="1400">
              <a:solidFill>
                <a:srgbClr val="666666"/>
              </a:solidFill>
            </a:endParaRPr>
          </a:p>
          <a:p>
            <a:pPr indent="-317500" lvl="0" marL="457200" rtl="0" algn="l">
              <a:spcBef>
                <a:spcPts val="0"/>
              </a:spcBef>
              <a:spcAft>
                <a:spcPts val="0"/>
              </a:spcAft>
              <a:buClr>
                <a:srgbClr val="666666"/>
              </a:buClr>
              <a:buSzPts val="1400"/>
              <a:buChar char="-"/>
            </a:pPr>
            <a:r>
              <a:rPr lang="fr" sz="1400">
                <a:solidFill>
                  <a:srgbClr val="666666"/>
                </a:solidFill>
              </a:rPr>
              <a:t>Controller replica fetches parameters from server, and send back gradients computed on child replicas</a:t>
            </a:r>
            <a:endParaRPr sz="1400">
              <a:solidFill>
                <a:srgbClr val="666666"/>
              </a:solidFill>
            </a:endParaRPr>
          </a:p>
          <a:p>
            <a:pPr indent="-317500" lvl="0" marL="457200" rtl="0" algn="l">
              <a:spcBef>
                <a:spcPts val="0"/>
              </a:spcBef>
              <a:spcAft>
                <a:spcPts val="0"/>
              </a:spcAft>
              <a:buClr>
                <a:srgbClr val="666666"/>
              </a:buClr>
              <a:buSzPts val="1400"/>
              <a:buChar char="-"/>
            </a:pPr>
            <a:r>
              <a:rPr lang="fr" sz="1400">
                <a:solidFill>
                  <a:srgbClr val="666666"/>
                </a:solidFill>
              </a:rPr>
              <a:t>Update is done on server side, and server sends back updated weights</a:t>
            </a:r>
            <a:endParaRPr sz="1400">
              <a:solidFill>
                <a:srgbClr val="666666"/>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fr"/>
              <a:t>Draw the schema on black board. Say that it is called Downpour SGD. Each controller replica is assigned a subset of the training data. Each controller replica computes its update step using the average losses of its children  and sends it to the server. The update of the weights of the controller RNN are done on the server side. You see that each controller replica computes different gradients since children are trained on different subsets of the dataset. This is what they call data parallelism.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f3e6ab9f5_16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f3e6ab9f5_16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Add anchor points between layers </a:t>
            </a:r>
            <a:endParaRPr/>
          </a:p>
          <a:p>
            <a:pPr indent="0" lvl="0" marL="0" rtl="0" algn="l">
              <a:spcBef>
                <a:spcPts val="0"/>
              </a:spcBef>
              <a:spcAft>
                <a:spcPts val="0"/>
              </a:spcAft>
              <a:buNone/>
            </a:pPr>
            <a:r>
              <a:rPr lang="fr"/>
              <a:t>We can still compute the gradient with Reinforce RULE since these probabilities </a:t>
            </a:r>
            <a:endParaRPr/>
          </a:p>
          <a:p>
            <a:pPr indent="0" lvl="0" marL="0" rtl="0" algn="l">
              <a:spcBef>
                <a:spcPts val="0"/>
              </a:spcBef>
              <a:spcAft>
                <a:spcPts val="0"/>
              </a:spcAft>
              <a:buNone/>
            </a:pPr>
            <a:r>
              <a:rPr lang="fr"/>
              <a:t>where v and W are trainable parameters</a:t>
            </a:r>
            <a:endParaRPr/>
          </a:p>
          <a:p>
            <a:pPr indent="0" lvl="0" marL="0" rtl="0" algn="l">
              <a:spcBef>
                <a:spcPts val="0"/>
              </a:spcBef>
              <a:spcAft>
                <a:spcPts val="0"/>
              </a:spcAft>
              <a:buNone/>
            </a:pPr>
            <a:r>
              <a:rPr lang="fr"/>
              <a:t>Each decision to connect(or not) two layers is an action and we can differentiate wrt this probability</a:t>
            </a:r>
            <a:endParaRPr/>
          </a:p>
          <a:p>
            <a:pPr indent="0" lvl="0" marL="0" rtl="0" algn="l">
              <a:spcBef>
                <a:spcPts val="0"/>
              </a:spcBef>
              <a:spcAft>
                <a:spcPts val="0"/>
              </a:spcAft>
              <a:buNone/>
            </a:pPr>
            <a:r>
              <a:rPr lang="fr"/>
              <a:t>Compatibility issues between layers can be taken cared of</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r"/>
              <a:t>Note that all those probabilities define actions, so we can still run REINFORCE.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DRL Seminar : Deep Learning and Neural Architecture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solidFill>
                  <a:srgbClr val="000000"/>
                </a:solidFill>
              </a:rPr>
              <a:t>Part 2</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rPr lang="fr" sz="2000">
                <a:solidFill>
                  <a:srgbClr val="000000"/>
                </a:solidFill>
              </a:rPr>
              <a:t>Constantin Le Cleï</a:t>
            </a:r>
            <a:endParaRPr sz="2000">
              <a:solidFill>
                <a:srgbClr val="000000"/>
              </a:solidFill>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Results </a:t>
            </a:r>
            <a:endParaRPr/>
          </a:p>
        </p:txBody>
      </p:sp>
      <p:sp>
        <p:nvSpPr>
          <p:cNvPr id="139" name="Google Shape;139;p22"/>
          <p:cNvSpPr txBox="1"/>
          <p:nvPr>
            <p:ph idx="1" type="body"/>
          </p:nvPr>
        </p:nvSpPr>
        <p:spPr>
          <a:xfrm>
            <a:off x="311700" y="9238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a:t>CIFAR-10 dataset                                    Penn Treebank dataset                                               </a:t>
            </a:r>
            <a:endParaRPr/>
          </a:p>
        </p:txBody>
      </p:sp>
      <p:pic>
        <p:nvPicPr>
          <p:cNvPr id="140" name="Google Shape;140;p22"/>
          <p:cNvPicPr preferRelativeResize="0"/>
          <p:nvPr/>
        </p:nvPicPr>
        <p:blipFill>
          <a:blip r:embed="rId3">
            <a:alphaModFix/>
          </a:blip>
          <a:stretch>
            <a:fillRect/>
          </a:stretch>
        </p:blipFill>
        <p:spPr>
          <a:xfrm>
            <a:off x="159300" y="1405000"/>
            <a:ext cx="4182676" cy="3152150"/>
          </a:xfrm>
          <a:prstGeom prst="rect">
            <a:avLst/>
          </a:prstGeom>
          <a:noFill/>
          <a:ln>
            <a:noFill/>
          </a:ln>
        </p:spPr>
      </p:pic>
      <p:pic>
        <p:nvPicPr>
          <p:cNvPr id="141" name="Google Shape;141;p22"/>
          <p:cNvPicPr preferRelativeResize="0"/>
          <p:nvPr/>
        </p:nvPicPr>
        <p:blipFill>
          <a:blip r:embed="rId4">
            <a:alphaModFix/>
          </a:blip>
          <a:stretch>
            <a:fillRect/>
          </a:stretch>
        </p:blipFill>
        <p:spPr>
          <a:xfrm>
            <a:off x="4383700" y="1474900"/>
            <a:ext cx="4231699" cy="2910950"/>
          </a:xfrm>
          <a:prstGeom prst="rect">
            <a:avLst/>
          </a:prstGeom>
          <a:noFill/>
          <a:ln>
            <a:noFill/>
          </a:ln>
        </p:spPr>
      </p:pic>
      <p:sp>
        <p:nvSpPr>
          <p:cNvPr id="142" name="Google Shape;14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143" name="Google Shape;143;p22"/>
          <p:cNvSpPr txBox="1"/>
          <p:nvPr/>
        </p:nvSpPr>
        <p:spPr>
          <a:xfrm>
            <a:off x="6729800" y="4345825"/>
            <a:ext cx="1590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[Zoph et al., 2017]</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Increasing architecture complexity : Recurrent cell</a:t>
            </a:r>
            <a:endParaRPr sz="2000"/>
          </a:p>
        </p:txBody>
      </p:sp>
      <p:pic>
        <p:nvPicPr>
          <p:cNvPr id="149" name="Google Shape;149;p23"/>
          <p:cNvPicPr preferRelativeResize="0"/>
          <p:nvPr/>
        </p:nvPicPr>
        <p:blipFill>
          <a:blip r:embed="rId3">
            <a:alphaModFix/>
          </a:blip>
          <a:stretch>
            <a:fillRect/>
          </a:stretch>
        </p:blipFill>
        <p:spPr>
          <a:xfrm>
            <a:off x="139750" y="1354500"/>
            <a:ext cx="8989351" cy="2180975"/>
          </a:xfrm>
          <a:prstGeom prst="rect">
            <a:avLst/>
          </a:prstGeom>
          <a:noFill/>
          <a:ln>
            <a:noFill/>
          </a:ln>
        </p:spPr>
      </p:pic>
      <p:sp>
        <p:nvSpPr>
          <p:cNvPr id="150" name="Google Shape;150;p23"/>
          <p:cNvSpPr txBox="1"/>
          <p:nvPr/>
        </p:nvSpPr>
        <p:spPr>
          <a:xfrm>
            <a:off x="588100" y="4238025"/>
            <a:ext cx="7654500" cy="6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sp>
        <p:nvSpPr>
          <p:cNvPr id="151" name="Google Shape;15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152" name="Google Shape;152;p23"/>
          <p:cNvSpPr txBox="1"/>
          <p:nvPr/>
        </p:nvSpPr>
        <p:spPr>
          <a:xfrm>
            <a:off x="6648025" y="3537575"/>
            <a:ext cx="1590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[Zoph et al., 2017]</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Neural Architecture Search with Reinforcement Learning - Conclusion</a:t>
            </a:r>
            <a:endParaRPr sz="2000"/>
          </a:p>
          <a:p>
            <a:pPr indent="0" lvl="0" marL="0" rtl="0" algn="l">
              <a:spcBef>
                <a:spcPts val="0"/>
              </a:spcBef>
              <a:spcAft>
                <a:spcPts val="0"/>
              </a:spcAft>
              <a:buNone/>
            </a:pPr>
            <a:r>
              <a:t/>
            </a:r>
            <a:endParaRPr sz="2000"/>
          </a:p>
        </p:txBody>
      </p:sp>
      <p:sp>
        <p:nvSpPr>
          <p:cNvPr id="158" name="Google Shape;158;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fr">
                <a:solidFill>
                  <a:srgbClr val="000000"/>
                </a:solidFill>
              </a:rPr>
              <a:t>Use of RNN to generate architecture tokens </a:t>
            </a:r>
            <a:endParaRPr>
              <a:solidFill>
                <a:srgbClr val="000000"/>
              </a:solidFill>
            </a:endParaRPr>
          </a:p>
          <a:p>
            <a:pPr indent="0" lvl="0" marL="457200" rtl="0" algn="l">
              <a:spcBef>
                <a:spcPts val="1600"/>
              </a:spcBef>
              <a:spcAft>
                <a:spcPts val="0"/>
              </a:spcAft>
              <a:buNone/>
            </a:pPr>
            <a:r>
              <a:t/>
            </a:r>
            <a:endParaRPr>
              <a:solidFill>
                <a:srgbClr val="000000"/>
              </a:solidFill>
            </a:endParaRPr>
          </a:p>
          <a:p>
            <a:pPr indent="-342900" lvl="0" marL="457200" rtl="0" algn="l">
              <a:spcBef>
                <a:spcPts val="1600"/>
              </a:spcBef>
              <a:spcAft>
                <a:spcPts val="0"/>
              </a:spcAft>
              <a:buClr>
                <a:srgbClr val="000000"/>
              </a:buClr>
              <a:buSzPts val="1800"/>
              <a:buChar char="-"/>
            </a:pPr>
            <a:r>
              <a:rPr lang="fr">
                <a:solidFill>
                  <a:srgbClr val="000000"/>
                </a:solidFill>
              </a:rPr>
              <a:t>Can be trained with REINFORCE</a:t>
            </a:r>
            <a:endParaRPr>
              <a:solidFill>
                <a:srgbClr val="000000"/>
              </a:solidFill>
            </a:endParaRPr>
          </a:p>
          <a:p>
            <a:pPr indent="0" lvl="0" marL="0" rtl="0" algn="l">
              <a:spcBef>
                <a:spcPts val="1600"/>
              </a:spcBef>
              <a:spcAft>
                <a:spcPts val="0"/>
              </a:spcAft>
              <a:buNone/>
            </a:pPr>
            <a:r>
              <a:t/>
            </a:r>
            <a:endParaRPr>
              <a:solidFill>
                <a:srgbClr val="000000"/>
              </a:solidFill>
            </a:endParaRPr>
          </a:p>
          <a:p>
            <a:pPr indent="-342900" lvl="0" marL="457200" rtl="0" algn="l">
              <a:spcBef>
                <a:spcPts val="1600"/>
              </a:spcBef>
              <a:spcAft>
                <a:spcPts val="0"/>
              </a:spcAft>
              <a:buClr>
                <a:srgbClr val="000000"/>
              </a:buClr>
              <a:buSzPts val="1800"/>
              <a:buChar char="-"/>
            </a:pPr>
            <a:r>
              <a:rPr lang="fr">
                <a:solidFill>
                  <a:srgbClr val="000000"/>
                </a:solidFill>
              </a:rPr>
              <a:t>Training can be speed up</a:t>
            </a:r>
            <a:endParaRPr>
              <a:solidFill>
                <a:srgbClr val="000000"/>
              </a:solidFill>
            </a:endParaRPr>
          </a:p>
          <a:p>
            <a:pPr indent="0" lvl="0" marL="0" rtl="0" algn="l">
              <a:spcBef>
                <a:spcPts val="1600"/>
              </a:spcBef>
              <a:spcAft>
                <a:spcPts val="0"/>
              </a:spcAft>
              <a:buNone/>
            </a:pPr>
            <a:r>
              <a:t/>
            </a:r>
            <a:endParaRPr>
              <a:solidFill>
                <a:srgbClr val="000000"/>
              </a:solidFill>
            </a:endParaRPr>
          </a:p>
          <a:p>
            <a:pPr indent="-342900" lvl="0" marL="457200" rtl="0" algn="l">
              <a:spcBef>
                <a:spcPts val="1600"/>
              </a:spcBef>
              <a:spcAft>
                <a:spcPts val="0"/>
              </a:spcAft>
              <a:buClr>
                <a:srgbClr val="000000"/>
              </a:buClr>
              <a:buSzPts val="1800"/>
              <a:buChar char="-"/>
            </a:pPr>
            <a:r>
              <a:rPr lang="fr">
                <a:solidFill>
                  <a:srgbClr val="000000"/>
                </a:solidFill>
              </a:rPr>
              <a:t>Complexity can be increased </a:t>
            </a:r>
            <a:endParaRPr>
              <a:solidFill>
                <a:srgbClr val="000000"/>
              </a:solidFill>
            </a:endParaRPr>
          </a:p>
        </p:txBody>
      </p:sp>
      <p:sp>
        <p:nvSpPr>
          <p:cNvPr id="159" name="Google Shape;159;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2) Dueling Network Architectures for Deep Reinforcement Learning, Wang et al., 2016</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None/>
            </a:pPr>
            <a:r>
              <a:t/>
            </a:r>
            <a:endParaRPr sz="2000"/>
          </a:p>
        </p:txBody>
      </p:sp>
      <p:sp>
        <p:nvSpPr>
          <p:cNvPr id="165" name="Google Shape;16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Background </a:t>
            </a:r>
            <a:r>
              <a:rPr lang="fr">
                <a:solidFill>
                  <a:srgbClr val="000000"/>
                </a:solidFill>
              </a:rPr>
              <a:t>:</a:t>
            </a:r>
            <a:endParaRPr>
              <a:solidFill>
                <a:srgbClr val="000000"/>
              </a:solidFill>
            </a:endParaRPr>
          </a:p>
          <a:p>
            <a:pPr indent="0" lvl="0" marL="0" rtl="0" algn="l">
              <a:spcBef>
                <a:spcPts val="1600"/>
              </a:spcBef>
              <a:spcAft>
                <a:spcPts val="0"/>
              </a:spcAft>
              <a:buNone/>
            </a:pPr>
            <a:r>
              <a:rPr lang="fr">
                <a:solidFill>
                  <a:srgbClr val="000000"/>
                </a:solidFill>
              </a:rPr>
              <a:t>RL Goal : Maximize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rPr lang="fr">
                <a:solidFill>
                  <a:srgbClr val="000000"/>
                </a:solidFill>
              </a:rPr>
              <a:t>State-Action Value, Value, Advantage functions</a:t>
            </a:r>
            <a:endParaRPr>
              <a:solidFill>
                <a:srgbClr val="000000"/>
              </a:solidFill>
            </a:endParaRPr>
          </a:p>
        </p:txBody>
      </p:sp>
      <p:pic>
        <p:nvPicPr>
          <p:cNvPr id="166" name="Google Shape;166;p25"/>
          <p:cNvPicPr preferRelativeResize="0"/>
          <p:nvPr/>
        </p:nvPicPr>
        <p:blipFill>
          <a:blip r:embed="rId3">
            <a:alphaModFix/>
          </a:blip>
          <a:stretch>
            <a:fillRect/>
          </a:stretch>
        </p:blipFill>
        <p:spPr>
          <a:xfrm>
            <a:off x="369450" y="3169200"/>
            <a:ext cx="4696547" cy="985825"/>
          </a:xfrm>
          <a:prstGeom prst="rect">
            <a:avLst/>
          </a:prstGeom>
          <a:noFill/>
          <a:ln>
            <a:noFill/>
          </a:ln>
        </p:spPr>
      </p:pic>
      <p:pic>
        <p:nvPicPr>
          <p:cNvPr id="167" name="Google Shape;167;p25"/>
          <p:cNvPicPr preferRelativeResize="0"/>
          <p:nvPr/>
        </p:nvPicPr>
        <p:blipFill>
          <a:blip r:embed="rId4">
            <a:alphaModFix/>
          </a:blip>
          <a:stretch>
            <a:fillRect/>
          </a:stretch>
        </p:blipFill>
        <p:spPr>
          <a:xfrm>
            <a:off x="602200" y="4155025"/>
            <a:ext cx="3048000" cy="628650"/>
          </a:xfrm>
          <a:prstGeom prst="rect">
            <a:avLst/>
          </a:prstGeom>
          <a:noFill/>
          <a:ln>
            <a:noFill/>
          </a:ln>
        </p:spPr>
      </p:pic>
      <p:pic>
        <p:nvPicPr>
          <p:cNvPr id="168" name="Google Shape;168;p25"/>
          <p:cNvPicPr preferRelativeResize="0"/>
          <p:nvPr/>
        </p:nvPicPr>
        <p:blipFill>
          <a:blip r:embed="rId5">
            <a:alphaModFix/>
          </a:blip>
          <a:stretch>
            <a:fillRect/>
          </a:stretch>
        </p:blipFill>
        <p:spPr>
          <a:xfrm>
            <a:off x="3927750" y="4250962"/>
            <a:ext cx="2799850" cy="436775"/>
          </a:xfrm>
          <a:prstGeom prst="rect">
            <a:avLst/>
          </a:prstGeom>
          <a:noFill/>
          <a:ln>
            <a:noFill/>
          </a:ln>
        </p:spPr>
      </p:pic>
      <p:pic>
        <p:nvPicPr>
          <p:cNvPr id="169" name="Google Shape;169;p25"/>
          <p:cNvPicPr preferRelativeResize="0"/>
          <p:nvPr/>
        </p:nvPicPr>
        <p:blipFill>
          <a:blip r:embed="rId6">
            <a:alphaModFix/>
          </a:blip>
          <a:stretch>
            <a:fillRect/>
          </a:stretch>
        </p:blipFill>
        <p:spPr>
          <a:xfrm>
            <a:off x="2547172" y="1590685"/>
            <a:ext cx="1769214" cy="703050"/>
          </a:xfrm>
          <a:prstGeom prst="rect">
            <a:avLst/>
          </a:prstGeom>
          <a:noFill/>
          <a:ln>
            <a:noFill/>
          </a:ln>
        </p:spPr>
      </p:pic>
      <p:pic>
        <p:nvPicPr>
          <p:cNvPr id="170" name="Google Shape;170;p25"/>
          <p:cNvPicPr preferRelativeResize="0"/>
          <p:nvPr/>
        </p:nvPicPr>
        <p:blipFill>
          <a:blip r:embed="rId7">
            <a:alphaModFix/>
          </a:blip>
          <a:stretch>
            <a:fillRect/>
          </a:stretch>
        </p:blipFill>
        <p:spPr>
          <a:xfrm>
            <a:off x="5491275" y="3125125"/>
            <a:ext cx="2512495" cy="572700"/>
          </a:xfrm>
          <a:prstGeom prst="rect">
            <a:avLst/>
          </a:prstGeom>
          <a:noFill/>
          <a:ln>
            <a:noFill/>
          </a:ln>
        </p:spPr>
      </p:pic>
      <p:sp>
        <p:nvSpPr>
          <p:cNvPr id="171" name="Google Shape;171;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000"/>
              <a:t>Goal : find optimal Q function</a:t>
            </a:r>
            <a:endParaRPr b="1" sz="2000"/>
          </a:p>
          <a:p>
            <a:pPr indent="0" lvl="0" marL="0" rtl="0" algn="l">
              <a:spcBef>
                <a:spcPts val="0"/>
              </a:spcBef>
              <a:spcAft>
                <a:spcPts val="0"/>
              </a:spcAft>
              <a:buNone/>
            </a:pPr>
            <a:r>
              <a:t/>
            </a:r>
            <a:endParaRPr b="1" sz="2000"/>
          </a:p>
        </p:txBody>
      </p:sp>
      <p:pic>
        <p:nvPicPr>
          <p:cNvPr id="177" name="Google Shape;177;p26"/>
          <p:cNvPicPr preferRelativeResize="0"/>
          <p:nvPr/>
        </p:nvPicPr>
        <p:blipFill>
          <a:blip r:embed="rId3">
            <a:alphaModFix/>
          </a:blip>
          <a:stretch>
            <a:fillRect/>
          </a:stretch>
        </p:blipFill>
        <p:spPr>
          <a:xfrm>
            <a:off x="524275" y="1152475"/>
            <a:ext cx="4382575" cy="511750"/>
          </a:xfrm>
          <a:prstGeom prst="rect">
            <a:avLst/>
          </a:prstGeom>
          <a:noFill/>
          <a:ln>
            <a:noFill/>
          </a:ln>
        </p:spPr>
      </p:pic>
      <p:sp>
        <p:nvSpPr>
          <p:cNvPr id="178" name="Google Shape;178;p26"/>
          <p:cNvSpPr txBox="1"/>
          <p:nvPr/>
        </p:nvSpPr>
        <p:spPr>
          <a:xfrm>
            <a:off x="523075" y="2005100"/>
            <a:ext cx="6320400" cy="7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t>DQN (Mnih et Al.) : Approximate it with a DNN </a:t>
            </a:r>
            <a:endParaRPr sz="1800"/>
          </a:p>
        </p:txBody>
      </p:sp>
      <p:pic>
        <p:nvPicPr>
          <p:cNvPr id="179" name="Google Shape;179;p26"/>
          <p:cNvPicPr preferRelativeResize="0"/>
          <p:nvPr/>
        </p:nvPicPr>
        <p:blipFill>
          <a:blip r:embed="rId4">
            <a:alphaModFix/>
          </a:blip>
          <a:stretch>
            <a:fillRect/>
          </a:stretch>
        </p:blipFill>
        <p:spPr>
          <a:xfrm>
            <a:off x="5490150" y="1947925"/>
            <a:ext cx="1512800" cy="511750"/>
          </a:xfrm>
          <a:prstGeom prst="rect">
            <a:avLst/>
          </a:prstGeom>
          <a:noFill/>
          <a:ln>
            <a:noFill/>
          </a:ln>
        </p:spPr>
      </p:pic>
      <p:sp>
        <p:nvSpPr>
          <p:cNvPr id="180" name="Google Shape;180;p26"/>
          <p:cNvSpPr txBox="1"/>
          <p:nvPr/>
        </p:nvSpPr>
        <p:spPr>
          <a:xfrm>
            <a:off x="725500" y="2818325"/>
            <a:ext cx="2434200" cy="7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000"/>
              <a:t>Objective : </a:t>
            </a:r>
            <a:endParaRPr sz="2000"/>
          </a:p>
        </p:txBody>
      </p:sp>
      <p:pic>
        <p:nvPicPr>
          <p:cNvPr id="181" name="Google Shape;181;p26"/>
          <p:cNvPicPr preferRelativeResize="0"/>
          <p:nvPr/>
        </p:nvPicPr>
        <p:blipFill>
          <a:blip r:embed="rId5">
            <a:alphaModFix/>
          </a:blip>
          <a:stretch>
            <a:fillRect/>
          </a:stretch>
        </p:blipFill>
        <p:spPr>
          <a:xfrm>
            <a:off x="3310925" y="3243575"/>
            <a:ext cx="4388095" cy="784500"/>
          </a:xfrm>
          <a:prstGeom prst="rect">
            <a:avLst/>
          </a:prstGeom>
          <a:noFill/>
          <a:ln>
            <a:noFill/>
          </a:ln>
        </p:spPr>
      </p:pic>
      <p:sp>
        <p:nvSpPr>
          <p:cNvPr id="182" name="Google Shape;182;p26"/>
          <p:cNvSpPr txBox="1"/>
          <p:nvPr/>
        </p:nvSpPr>
        <p:spPr>
          <a:xfrm>
            <a:off x="2537150" y="3360325"/>
            <a:ext cx="622500" cy="3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t>with</a:t>
            </a:r>
            <a:endParaRPr sz="1800"/>
          </a:p>
        </p:txBody>
      </p:sp>
      <p:sp>
        <p:nvSpPr>
          <p:cNvPr id="183" name="Google Shape;183;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pic>
        <p:nvPicPr>
          <p:cNvPr id="184" name="Google Shape;184;p26"/>
          <p:cNvPicPr preferRelativeResize="0"/>
          <p:nvPr/>
        </p:nvPicPr>
        <p:blipFill>
          <a:blip r:embed="rId6">
            <a:alphaModFix/>
          </a:blip>
          <a:stretch>
            <a:fillRect/>
          </a:stretch>
        </p:blipFill>
        <p:spPr>
          <a:xfrm>
            <a:off x="2642775" y="2580888"/>
            <a:ext cx="4751141" cy="505825"/>
          </a:xfrm>
          <a:prstGeom prst="rect">
            <a:avLst/>
          </a:prstGeom>
          <a:noFill/>
          <a:ln>
            <a:noFill/>
          </a:ln>
        </p:spPr>
      </p:pic>
      <p:pic>
        <p:nvPicPr>
          <p:cNvPr id="185" name="Google Shape;185;p26"/>
          <p:cNvPicPr preferRelativeResize="0"/>
          <p:nvPr/>
        </p:nvPicPr>
        <p:blipFill>
          <a:blip r:embed="rId7">
            <a:alphaModFix/>
          </a:blip>
          <a:stretch>
            <a:fillRect/>
          </a:stretch>
        </p:blipFill>
        <p:spPr>
          <a:xfrm>
            <a:off x="535300" y="4090525"/>
            <a:ext cx="8044805" cy="572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000"/>
              <a:t>Duelling network architecture</a:t>
            </a:r>
            <a:endParaRPr sz="2000"/>
          </a:p>
          <a:p>
            <a:pPr indent="0" lvl="0" marL="0" rtl="0" algn="l">
              <a:spcBef>
                <a:spcPts val="0"/>
              </a:spcBef>
              <a:spcAft>
                <a:spcPts val="0"/>
              </a:spcAft>
              <a:buNone/>
            </a:pPr>
            <a:r>
              <a:t/>
            </a:r>
            <a:endParaRPr sz="2000"/>
          </a:p>
        </p:txBody>
      </p:sp>
      <p:pic>
        <p:nvPicPr>
          <p:cNvPr id="191" name="Google Shape;191;p27"/>
          <p:cNvPicPr preferRelativeResize="0"/>
          <p:nvPr/>
        </p:nvPicPr>
        <p:blipFill>
          <a:blip r:embed="rId3">
            <a:alphaModFix/>
          </a:blip>
          <a:stretch>
            <a:fillRect/>
          </a:stretch>
        </p:blipFill>
        <p:spPr>
          <a:xfrm>
            <a:off x="338150" y="1189175"/>
            <a:ext cx="3924300" cy="3152775"/>
          </a:xfrm>
          <a:prstGeom prst="rect">
            <a:avLst/>
          </a:prstGeom>
          <a:noFill/>
          <a:ln>
            <a:noFill/>
          </a:ln>
        </p:spPr>
      </p:pic>
      <p:pic>
        <p:nvPicPr>
          <p:cNvPr id="192" name="Google Shape;192;p27"/>
          <p:cNvPicPr preferRelativeResize="0"/>
          <p:nvPr/>
        </p:nvPicPr>
        <p:blipFill>
          <a:blip r:embed="rId4">
            <a:alphaModFix/>
          </a:blip>
          <a:stretch>
            <a:fillRect/>
          </a:stretch>
        </p:blipFill>
        <p:spPr>
          <a:xfrm>
            <a:off x="4338650" y="1503750"/>
            <a:ext cx="4002520" cy="572700"/>
          </a:xfrm>
          <a:prstGeom prst="rect">
            <a:avLst/>
          </a:prstGeom>
          <a:noFill/>
          <a:ln>
            <a:noFill/>
          </a:ln>
        </p:spPr>
      </p:pic>
      <p:sp>
        <p:nvSpPr>
          <p:cNvPr id="193" name="Google Shape;19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194" name="Google Shape;194;p27"/>
          <p:cNvSpPr txBox="1"/>
          <p:nvPr/>
        </p:nvSpPr>
        <p:spPr>
          <a:xfrm>
            <a:off x="832050" y="4218025"/>
            <a:ext cx="1799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[Wang et al., 2016]</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28"/>
          <p:cNvPicPr preferRelativeResize="0"/>
          <p:nvPr/>
        </p:nvPicPr>
        <p:blipFill>
          <a:blip r:embed="rId3">
            <a:alphaModFix/>
          </a:blip>
          <a:stretch>
            <a:fillRect/>
          </a:stretch>
        </p:blipFill>
        <p:spPr>
          <a:xfrm>
            <a:off x="1343025" y="1017725"/>
            <a:ext cx="2898552" cy="3878125"/>
          </a:xfrm>
          <a:prstGeom prst="rect">
            <a:avLst/>
          </a:prstGeom>
          <a:noFill/>
          <a:ln>
            <a:noFill/>
          </a:ln>
        </p:spPr>
      </p:pic>
      <p:sp>
        <p:nvSpPr>
          <p:cNvPr id="200" name="Google Shape;20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Duelling network architecture</a:t>
            </a:r>
            <a:endParaRPr sz="2000"/>
          </a:p>
          <a:p>
            <a:pPr indent="0" lvl="0" marL="0" rtl="0" algn="l">
              <a:spcBef>
                <a:spcPts val="0"/>
              </a:spcBef>
              <a:spcAft>
                <a:spcPts val="0"/>
              </a:spcAft>
              <a:buNone/>
            </a:pPr>
            <a:r>
              <a:t/>
            </a:r>
            <a:endParaRPr sz="2000"/>
          </a:p>
        </p:txBody>
      </p:sp>
      <p:sp>
        <p:nvSpPr>
          <p:cNvPr id="201" name="Google Shape;20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202" name="Google Shape;202;p28"/>
          <p:cNvSpPr txBox="1"/>
          <p:nvPr/>
        </p:nvSpPr>
        <p:spPr>
          <a:xfrm>
            <a:off x="4241925" y="4298850"/>
            <a:ext cx="1799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[Wang et al., 2016]</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Enforcing V and A to be correct estimates</a:t>
            </a:r>
            <a:endParaRPr sz="2000"/>
          </a:p>
        </p:txBody>
      </p:sp>
      <p:sp>
        <p:nvSpPr>
          <p:cNvPr id="208" name="Google Shape;208;p29"/>
          <p:cNvSpPr txBox="1"/>
          <p:nvPr>
            <p:ph idx="1" type="body"/>
          </p:nvPr>
        </p:nvSpPr>
        <p:spPr>
          <a:xfrm>
            <a:off x="291050" y="11322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09" name="Google Shape;209;p29"/>
          <p:cNvPicPr preferRelativeResize="0"/>
          <p:nvPr/>
        </p:nvPicPr>
        <p:blipFill>
          <a:blip r:embed="rId3">
            <a:alphaModFix/>
          </a:blip>
          <a:stretch>
            <a:fillRect/>
          </a:stretch>
        </p:blipFill>
        <p:spPr>
          <a:xfrm>
            <a:off x="1256975" y="1184800"/>
            <a:ext cx="4381500" cy="581025"/>
          </a:xfrm>
          <a:prstGeom prst="rect">
            <a:avLst/>
          </a:prstGeom>
          <a:noFill/>
          <a:ln>
            <a:noFill/>
          </a:ln>
        </p:spPr>
      </p:pic>
      <p:pic>
        <p:nvPicPr>
          <p:cNvPr id="210" name="Google Shape;210;p29"/>
          <p:cNvPicPr preferRelativeResize="0"/>
          <p:nvPr/>
        </p:nvPicPr>
        <p:blipFill>
          <a:blip r:embed="rId4">
            <a:alphaModFix/>
          </a:blip>
          <a:stretch>
            <a:fillRect/>
          </a:stretch>
        </p:blipFill>
        <p:spPr>
          <a:xfrm>
            <a:off x="1446513" y="1856700"/>
            <a:ext cx="4772025" cy="1143000"/>
          </a:xfrm>
          <a:prstGeom prst="rect">
            <a:avLst/>
          </a:prstGeom>
          <a:noFill/>
          <a:ln>
            <a:noFill/>
          </a:ln>
        </p:spPr>
      </p:pic>
      <p:sp>
        <p:nvSpPr>
          <p:cNvPr id="211" name="Google Shape;211;p29"/>
          <p:cNvSpPr txBox="1"/>
          <p:nvPr/>
        </p:nvSpPr>
        <p:spPr>
          <a:xfrm>
            <a:off x="230550" y="3447625"/>
            <a:ext cx="1421400" cy="2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t>For </a:t>
            </a:r>
            <a:endParaRPr sz="1800"/>
          </a:p>
        </p:txBody>
      </p:sp>
      <p:sp>
        <p:nvSpPr>
          <p:cNvPr id="212" name="Google Shape;21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213" name="Google Shape;213;p29"/>
          <p:cNvSpPr txBox="1"/>
          <p:nvPr/>
        </p:nvSpPr>
        <p:spPr>
          <a:xfrm>
            <a:off x="291050" y="1227675"/>
            <a:ext cx="19431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t>First try : </a:t>
            </a:r>
            <a:endParaRPr sz="1800"/>
          </a:p>
        </p:txBody>
      </p:sp>
      <p:sp>
        <p:nvSpPr>
          <p:cNvPr id="214" name="Google Shape;214;p29"/>
          <p:cNvSpPr txBox="1"/>
          <p:nvPr/>
        </p:nvSpPr>
        <p:spPr>
          <a:xfrm>
            <a:off x="291050" y="1932900"/>
            <a:ext cx="19431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t>Instead :</a:t>
            </a:r>
            <a:endParaRPr sz="1800"/>
          </a:p>
        </p:txBody>
      </p:sp>
      <p:pic>
        <p:nvPicPr>
          <p:cNvPr id="215" name="Google Shape;215;p29"/>
          <p:cNvPicPr preferRelativeResize="0"/>
          <p:nvPr/>
        </p:nvPicPr>
        <p:blipFill>
          <a:blip r:embed="rId5">
            <a:alphaModFix/>
          </a:blip>
          <a:stretch>
            <a:fillRect/>
          </a:stretch>
        </p:blipFill>
        <p:spPr>
          <a:xfrm>
            <a:off x="780725" y="3472477"/>
            <a:ext cx="4772025" cy="401899"/>
          </a:xfrm>
          <a:prstGeom prst="rect">
            <a:avLst/>
          </a:prstGeom>
          <a:noFill/>
          <a:ln>
            <a:noFill/>
          </a:ln>
        </p:spPr>
      </p:pic>
      <p:pic>
        <p:nvPicPr>
          <p:cNvPr id="216" name="Google Shape;216;p29"/>
          <p:cNvPicPr preferRelativeResize="0"/>
          <p:nvPr/>
        </p:nvPicPr>
        <p:blipFill>
          <a:blip r:embed="rId6">
            <a:alphaModFix/>
          </a:blip>
          <a:stretch>
            <a:fillRect/>
          </a:stretch>
        </p:blipFill>
        <p:spPr>
          <a:xfrm>
            <a:off x="1298700" y="4309750"/>
            <a:ext cx="2691574" cy="401900"/>
          </a:xfrm>
          <a:prstGeom prst="rect">
            <a:avLst/>
          </a:prstGeom>
          <a:noFill/>
          <a:ln>
            <a:noFill/>
          </a:ln>
        </p:spPr>
      </p:pic>
      <p:pic>
        <p:nvPicPr>
          <p:cNvPr id="217" name="Google Shape;217;p29"/>
          <p:cNvPicPr preferRelativeResize="0"/>
          <p:nvPr/>
        </p:nvPicPr>
        <p:blipFill>
          <a:blip r:embed="rId7">
            <a:alphaModFix/>
          </a:blip>
          <a:stretch>
            <a:fillRect/>
          </a:stretch>
        </p:blipFill>
        <p:spPr>
          <a:xfrm>
            <a:off x="4170475" y="4335024"/>
            <a:ext cx="1255756" cy="393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Results : Policy Evaluation</a:t>
            </a:r>
            <a:endParaRPr sz="2000"/>
          </a:p>
        </p:txBody>
      </p:sp>
      <p:pic>
        <p:nvPicPr>
          <p:cNvPr id="223" name="Google Shape;223;p30"/>
          <p:cNvPicPr preferRelativeResize="0"/>
          <p:nvPr/>
        </p:nvPicPr>
        <p:blipFill>
          <a:blip r:embed="rId3">
            <a:alphaModFix/>
          </a:blip>
          <a:stretch>
            <a:fillRect/>
          </a:stretch>
        </p:blipFill>
        <p:spPr>
          <a:xfrm>
            <a:off x="112225" y="1152475"/>
            <a:ext cx="8669125" cy="1998150"/>
          </a:xfrm>
          <a:prstGeom prst="rect">
            <a:avLst/>
          </a:prstGeom>
          <a:noFill/>
          <a:ln>
            <a:noFill/>
          </a:ln>
        </p:spPr>
      </p:pic>
      <p:sp>
        <p:nvSpPr>
          <p:cNvPr id="224" name="Google Shape;224;p30"/>
          <p:cNvSpPr txBox="1"/>
          <p:nvPr/>
        </p:nvSpPr>
        <p:spPr>
          <a:xfrm>
            <a:off x="392775" y="3376025"/>
            <a:ext cx="66771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226" name="Google Shape;226;p30"/>
          <p:cNvSpPr txBox="1"/>
          <p:nvPr/>
        </p:nvSpPr>
        <p:spPr>
          <a:xfrm>
            <a:off x="2734825" y="3166400"/>
            <a:ext cx="1799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[Wang et al., 2016]</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Results : General Atari Games</a:t>
            </a:r>
            <a:endParaRPr sz="2000"/>
          </a:p>
        </p:txBody>
      </p:sp>
      <p:pic>
        <p:nvPicPr>
          <p:cNvPr id="232" name="Google Shape;232;p31"/>
          <p:cNvPicPr preferRelativeResize="0"/>
          <p:nvPr/>
        </p:nvPicPr>
        <p:blipFill>
          <a:blip r:embed="rId3">
            <a:alphaModFix/>
          </a:blip>
          <a:stretch>
            <a:fillRect/>
          </a:stretch>
        </p:blipFill>
        <p:spPr>
          <a:xfrm>
            <a:off x="256821" y="860125"/>
            <a:ext cx="4041916" cy="3820975"/>
          </a:xfrm>
          <a:prstGeom prst="rect">
            <a:avLst/>
          </a:prstGeom>
          <a:noFill/>
          <a:ln>
            <a:noFill/>
          </a:ln>
        </p:spPr>
      </p:pic>
      <p:sp>
        <p:nvSpPr>
          <p:cNvPr id="233" name="Google Shape;233;p31"/>
          <p:cNvSpPr txBox="1"/>
          <p:nvPr/>
        </p:nvSpPr>
        <p:spPr>
          <a:xfrm>
            <a:off x="311700" y="4685250"/>
            <a:ext cx="51249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234" name="Google Shape;234;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235" name="Google Shape;235;p31"/>
          <p:cNvSpPr txBox="1"/>
          <p:nvPr/>
        </p:nvSpPr>
        <p:spPr>
          <a:xfrm>
            <a:off x="1922550" y="4637425"/>
            <a:ext cx="1799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[Wang et al., 2016]</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Outline</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AutoNum type="arabicParenR"/>
            </a:pPr>
            <a:r>
              <a:rPr lang="fr">
                <a:solidFill>
                  <a:srgbClr val="000000"/>
                </a:solidFill>
              </a:rPr>
              <a:t>RL for Neural Architecture : Neural Architecture Search with Reinforcement Learning, Zoph et al., 2017</a:t>
            </a:r>
            <a:endParaRPr>
              <a:solidFill>
                <a:srgbClr val="000000"/>
              </a:solidFill>
            </a:endParaRPr>
          </a:p>
          <a:p>
            <a:pPr indent="-342900" lvl="0" marL="457200" rtl="0" algn="l">
              <a:spcBef>
                <a:spcPts val="0"/>
              </a:spcBef>
              <a:spcAft>
                <a:spcPts val="0"/>
              </a:spcAft>
              <a:buClr>
                <a:srgbClr val="000000"/>
              </a:buClr>
              <a:buSzPts val="1800"/>
              <a:buAutoNum type="arabicParenR"/>
            </a:pPr>
            <a:r>
              <a:rPr lang="fr">
                <a:solidFill>
                  <a:srgbClr val="000000"/>
                </a:solidFill>
              </a:rPr>
              <a:t>Neural Architecture for RL : </a:t>
            </a:r>
            <a:r>
              <a:rPr lang="fr">
                <a:solidFill>
                  <a:srgbClr val="000000"/>
                </a:solidFill>
                <a:highlight>
                  <a:srgbClr val="FFFFFF"/>
                </a:highlight>
              </a:rPr>
              <a:t>Dueling Network Architectures for Deep Reinforcement Learning, Wang et al., 2016</a:t>
            </a:r>
            <a:endParaRPr>
              <a:solidFill>
                <a:srgbClr val="000000"/>
              </a:solidFill>
            </a:endParaRPr>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311700" y="216425"/>
            <a:ext cx="8520600" cy="68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000"/>
              <a:t>Dueling Network Architectures for Deep Reinforcement Learning - Conclusion</a:t>
            </a:r>
            <a:endParaRPr sz="2000"/>
          </a:p>
        </p:txBody>
      </p:sp>
      <p:sp>
        <p:nvSpPr>
          <p:cNvPr id="241" name="Google Shape;241;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
              <a:t>Learning State and Advantage</a:t>
            </a:r>
            <a:endParaRPr/>
          </a:p>
          <a:p>
            <a:pPr indent="-342900" lvl="0" marL="457200" rtl="0" algn="l">
              <a:spcBef>
                <a:spcPts val="0"/>
              </a:spcBef>
              <a:spcAft>
                <a:spcPts val="0"/>
              </a:spcAft>
              <a:buSzPts val="1800"/>
              <a:buChar char="-"/>
            </a:pPr>
            <a:r>
              <a:rPr lang="fr"/>
              <a:t>Efficient update of V</a:t>
            </a:r>
            <a:endParaRPr/>
          </a:p>
          <a:p>
            <a:pPr indent="-342900" lvl="0" marL="457200" rtl="0" algn="l">
              <a:spcBef>
                <a:spcPts val="0"/>
              </a:spcBef>
              <a:spcAft>
                <a:spcPts val="0"/>
              </a:spcAft>
              <a:buSzPts val="1800"/>
              <a:buChar char="-"/>
            </a:pPr>
            <a:r>
              <a:rPr lang="fr"/>
              <a:t>Better performance compared to single Q-network </a:t>
            </a:r>
            <a:endParaRPr/>
          </a:p>
          <a:p>
            <a:pPr indent="-342900" lvl="0" marL="457200" rtl="0" algn="l">
              <a:spcBef>
                <a:spcPts val="0"/>
              </a:spcBef>
              <a:spcAft>
                <a:spcPts val="0"/>
              </a:spcAft>
              <a:buSzPts val="1800"/>
              <a:buChar char="-"/>
            </a:pPr>
            <a:r>
              <a:rPr lang="fr"/>
              <a:t>State-of-the-art in Atari games (2016)</a:t>
            </a:r>
            <a:endParaRPr/>
          </a:p>
        </p:txBody>
      </p:sp>
      <p:sp>
        <p:nvSpPr>
          <p:cNvPr id="242" name="Google Shape;242;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References</a:t>
            </a:r>
            <a:endParaRPr sz="2000"/>
          </a:p>
        </p:txBody>
      </p:sp>
      <p:sp>
        <p:nvSpPr>
          <p:cNvPr id="248" name="Google Shape;248;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fr" sz="1400"/>
              <a:t>Large Scale Distributed Dense Networks, Dean et al., 2012</a:t>
            </a:r>
            <a:endParaRPr sz="1400"/>
          </a:p>
          <a:p>
            <a:pPr indent="-317500" lvl="0" marL="457200" rtl="0" algn="l">
              <a:spcBef>
                <a:spcPts val="0"/>
              </a:spcBef>
              <a:spcAft>
                <a:spcPts val="0"/>
              </a:spcAft>
              <a:buSzPts val="1400"/>
              <a:buChar char="-"/>
            </a:pPr>
            <a:r>
              <a:rPr lang="fr" sz="1400"/>
              <a:t>Neural Architecture Search: A Survey, Elksen et al., 2019</a:t>
            </a:r>
            <a:endParaRPr sz="1400"/>
          </a:p>
          <a:p>
            <a:pPr indent="-317500" lvl="0" marL="457200" rtl="0" algn="l">
              <a:spcBef>
                <a:spcPts val="0"/>
              </a:spcBef>
              <a:spcAft>
                <a:spcPts val="0"/>
              </a:spcAft>
              <a:buSzPts val="1400"/>
              <a:buChar char="-"/>
            </a:pPr>
            <a:r>
              <a:rPr lang="fr" sz="1400"/>
              <a:t>Playing Atari with Deep Reinforcement Learning, Mnih et al., 2013</a:t>
            </a:r>
            <a:endParaRPr sz="1400"/>
          </a:p>
          <a:p>
            <a:pPr indent="-317500" lvl="0" marL="457200" rtl="0" algn="l">
              <a:spcBef>
                <a:spcPts val="0"/>
              </a:spcBef>
              <a:spcAft>
                <a:spcPts val="0"/>
              </a:spcAft>
              <a:buSzPts val="1400"/>
              <a:buChar char="-"/>
            </a:pPr>
            <a:r>
              <a:rPr lang="fr" sz="1400"/>
              <a:t>Dueling Network Architectures for Deep Reinforcement Learning, Wang et al., 2016</a:t>
            </a:r>
            <a:endParaRPr sz="1400"/>
          </a:p>
          <a:p>
            <a:pPr indent="-317500" lvl="0" marL="457200" rtl="0" algn="l">
              <a:spcBef>
                <a:spcPts val="0"/>
              </a:spcBef>
              <a:spcAft>
                <a:spcPts val="0"/>
              </a:spcAft>
              <a:buSzPts val="1400"/>
              <a:buChar char="-"/>
            </a:pPr>
            <a:r>
              <a:rPr lang="fr" sz="1400"/>
              <a:t>Neural Architecture Search with Reinforcement Learning, Zoph et al., 2017</a:t>
            </a:r>
            <a:endParaRPr sz="1400"/>
          </a:p>
        </p:txBody>
      </p:sp>
      <p:sp>
        <p:nvSpPr>
          <p:cNvPr id="249" name="Google Shape;249;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000"/>
              <a:t>What is Neural Architecture Search</a:t>
            </a:r>
            <a:endParaRPr/>
          </a:p>
          <a:p>
            <a:pPr indent="0" lvl="0" marL="0" rtl="0" algn="l">
              <a:spcBef>
                <a:spcPts val="0"/>
              </a:spcBef>
              <a:spcAft>
                <a:spcPts val="0"/>
              </a:spcAft>
              <a:buNone/>
            </a:pPr>
            <a:r>
              <a:t/>
            </a:r>
            <a:endParaRPr/>
          </a:p>
        </p:txBody>
      </p:sp>
      <p:sp>
        <p:nvSpPr>
          <p:cNvPr id="69" name="Google Shape;69;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pic>
        <p:nvPicPr>
          <p:cNvPr id="70" name="Google Shape;70;p15"/>
          <p:cNvPicPr preferRelativeResize="0"/>
          <p:nvPr/>
        </p:nvPicPr>
        <p:blipFill>
          <a:blip r:embed="rId3">
            <a:alphaModFix/>
          </a:blip>
          <a:stretch>
            <a:fillRect/>
          </a:stretch>
        </p:blipFill>
        <p:spPr>
          <a:xfrm>
            <a:off x="190500" y="1452437"/>
            <a:ext cx="8892125" cy="2238625"/>
          </a:xfrm>
          <a:prstGeom prst="rect">
            <a:avLst/>
          </a:prstGeom>
          <a:noFill/>
          <a:ln>
            <a:noFill/>
          </a:ln>
        </p:spPr>
      </p:pic>
      <p:sp>
        <p:nvSpPr>
          <p:cNvPr id="71" name="Google Shape;71;p15"/>
          <p:cNvSpPr txBox="1"/>
          <p:nvPr/>
        </p:nvSpPr>
        <p:spPr>
          <a:xfrm>
            <a:off x="6648025" y="3689975"/>
            <a:ext cx="1799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[Elksen et al., 2019]</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arenR"/>
            </a:pPr>
            <a:r>
              <a:rPr lang="fr" sz="2000"/>
              <a:t>Neural Architecture Search with Reinforcement Learning, Zoph et al., 2017</a:t>
            </a:r>
            <a:endParaRPr sz="2000"/>
          </a:p>
        </p:txBody>
      </p:sp>
      <p:sp>
        <p:nvSpPr>
          <p:cNvPr id="77" name="Google Shape;77;p16"/>
          <p:cNvSpPr txBox="1"/>
          <p:nvPr/>
        </p:nvSpPr>
        <p:spPr>
          <a:xfrm>
            <a:off x="1154200" y="4184200"/>
            <a:ext cx="3662400" cy="7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RNN parametrized by THETA_C</a:t>
            </a:r>
            <a:endParaRPr/>
          </a:p>
        </p:txBody>
      </p:sp>
      <p:pic>
        <p:nvPicPr>
          <p:cNvPr id="78" name="Google Shape;78;p16"/>
          <p:cNvPicPr preferRelativeResize="0"/>
          <p:nvPr/>
        </p:nvPicPr>
        <p:blipFill>
          <a:blip r:embed="rId3">
            <a:alphaModFix/>
          </a:blip>
          <a:stretch>
            <a:fillRect/>
          </a:stretch>
        </p:blipFill>
        <p:spPr>
          <a:xfrm>
            <a:off x="892775" y="1246325"/>
            <a:ext cx="7792596" cy="2785474"/>
          </a:xfrm>
          <a:prstGeom prst="rect">
            <a:avLst/>
          </a:prstGeom>
          <a:noFill/>
          <a:ln>
            <a:noFill/>
          </a:ln>
        </p:spPr>
      </p:pic>
      <p:sp>
        <p:nvSpPr>
          <p:cNvPr id="79" name="Google Shape;7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80" name="Google Shape;80;p16"/>
          <p:cNvSpPr txBox="1"/>
          <p:nvPr/>
        </p:nvSpPr>
        <p:spPr>
          <a:xfrm>
            <a:off x="6977850" y="4108000"/>
            <a:ext cx="1799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[Zoph et al., 2017]</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RL Framework</a:t>
            </a:r>
            <a:endParaRPr sz="2000"/>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fr" sz="1400">
                <a:solidFill>
                  <a:srgbClr val="000000"/>
                </a:solidFill>
              </a:rPr>
              <a:t>At each timestep t, Agent : receives state S_t, performs action A_t, receives reward R_t</a:t>
            </a:r>
            <a:endParaRPr sz="1400">
              <a:solidFill>
                <a:srgbClr val="000000"/>
              </a:solidFill>
            </a:endParaRPr>
          </a:p>
          <a:p>
            <a:pPr indent="0" lvl="0" marL="0" rtl="0" algn="l">
              <a:spcBef>
                <a:spcPts val="1600"/>
              </a:spcBef>
              <a:spcAft>
                <a:spcPts val="0"/>
              </a:spcAft>
              <a:buNone/>
            </a:pPr>
            <a:r>
              <a:t/>
            </a:r>
            <a:endParaRPr sz="1400">
              <a:solidFill>
                <a:srgbClr val="000000"/>
              </a:solidFill>
            </a:endParaRPr>
          </a:p>
          <a:p>
            <a:pPr indent="0" lvl="0" marL="0" rtl="0" algn="l">
              <a:spcBef>
                <a:spcPts val="1600"/>
              </a:spcBef>
              <a:spcAft>
                <a:spcPts val="1600"/>
              </a:spcAft>
              <a:buNone/>
            </a:pPr>
            <a:r>
              <a:rPr lang="fr">
                <a:solidFill>
                  <a:srgbClr val="000000"/>
                </a:solidFill>
              </a:rPr>
              <a:t>Actions, States and Rewards in NAS architecture ?</a:t>
            </a:r>
            <a:r>
              <a:rPr lang="fr" sz="1400">
                <a:solidFill>
                  <a:srgbClr val="000000"/>
                </a:solidFill>
              </a:rPr>
              <a:t> </a:t>
            </a:r>
            <a:endParaRPr sz="1400">
              <a:solidFill>
                <a:srgbClr val="000000"/>
              </a:solidFill>
            </a:endParaRPr>
          </a:p>
        </p:txBody>
      </p:sp>
      <p:sp>
        <p:nvSpPr>
          <p:cNvPr id="87" name="Google Shape;8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481325" y="1560075"/>
            <a:ext cx="8073301" cy="2535575"/>
          </a:xfrm>
          <a:prstGeom prst="rect">
            <a:avLst/>
          </a:prstGeom>
          <a:noFill/>
          <a:ln>
            <a:noFill/>
          </a:ln>
        </p:spPr>
      </p:pic>
      <p:sp>
        <p:nvSpPr>
          <p:cNvPr id="93" name="Google Shape;93;p18"/>
          <p:cNvSpPr txBox="1"/>
          <p:nvPr/>
        </p:nvSpPr>
        <p:spPr>
          <a:xfrm>
            <a:off x="1557550" y="647100"/>
            <a:ext cx="750000" cy="43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t>A_t</a:t>
            </a:r>
            <a:endParaRPr sz="1800"/>
          </a:p>
        </p:txBody>
      </p:sp>
      <p:sp>
        <p:nvSpPr>
          <p:cNvPr id="94" name="Google Shape;94;p18"/>
          <p:cNvSpPr txBox="1"/>
          <p:nvPr/>
        </p:nvSpPr>
        <p:spPr>
          <a:xfrm>
            <a:off x="2340400" y="647100"/>
            <a:ext cx="909600" cy="43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t>A_t +1</a:t>
            </a:r>
            <a:endParaRPr sz="1800"/>
          </a:p>
        </p:txBody>
      </p:sp>
      <p:sp>
        <p:nvSpPr>
          <p:cNvPr id="95" name="Google Shape;95;p18"/>
          <p:cNvSpPr txBox="1"/>
          <p:nvPr/>
        </p:nvSpPr>
        <p:spPr>
          <a:xfrm>
            <a:off x="3236650" y="647100"/>
            <a:ext cx="998100" cy="43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t>A_t +2</a:t>
            </a:r>
            <a:endParaRPr sz="1800"/>
          </a:p>
        </p:txBody>
      </p:sp>
      <p:cxnSp>
        <p:nvCxnSpPr>
          <p:cNvPr id="96" name="Google Shape;96;p18"/>
          <p:cNvCxnSpPr/>
          <p:nvPr/>
        </p:nvCxnSpPr>
        <p:spPr>
          <a:xfrm>
            <a:off x="1824550" y="1083300"/>
            <a:ext cx="4200" cy="440400"/>
          </a:xfrm>
          <a:prstGeom prst="straightConnector1">
            <a:avLst/>
          </a:prstGeom>
          <a:noFill/>
          <a:ln cap="flat" cmpd="sng" w="9525">
            <a:solidFill>
              <a:schemeClr val="dk2"/>
            </a:solidFill>
            <a:prstDash val="solid"/>
            <a:round/>
            <a:headEnd len="med" w="med" type="none"/>
            <a:tailEnd len="med" w="med" type="triangle"/>
          </a:ln>
        </p:spPr>
      </p:cxnSp>
      <p:cxnSp>
        <p:nvCxnSpPr>
          <p:cNvPr id="97" name="Google Shape;97;p18"/>
          <p:cNvCxnSpPr/>
          <p:nvPr/>
        </p:nvCxnSpPr>
        <p:spPr>
          <a:xfrm>
            <a:off x="2738950" y="1083300"/>
            <a:ext cx="4200" cy="440400"/>
          </a:xfrm>
          <a:prstGeom prst="straightConnector1">
            <a:avLst/>
          </a:prstGeom>
          <a:noFill/>
          <a:ln cap="flat" cmpd="sng" w="9525">
            <a:solidFill>
              <a:schemeClr val="dk2"/>
            </a:solidFill>
            <a:prstDash val="solid"/>
            <a:round/>
            <a:headEnd len="med" w="med" type="none"/>
            <a:tailEnd len="med" w="med" type="triangle"/>
          </a:ln>
        </p:spPr>
      </p:cxnSp>
      <p:cxnSp>
        <p:nvCxnSpPr>
          <p:cNvPr id="98" name="Google Shape;98;p18"/>
          <p:cNvCxnSpPr/>
          <p:nvPr/>
        </p:nvCxnSpPr>
        <p:spPr>
          <a:xfrm>
            <a:off x="3577150" y="1083300"/>
            <a:ext cx="4200" cy="440400"/>
          </a:xfrm>
          <a:prstGeom prst="straightConnector1">
            <a:avLst/>
          </a:prstGeom>
          <a:noFill/>
          <a:ln cap="flat" cmpd="sng" w="9525">
            <a:solidFill>
              <a:schemeClr val="dk2"/>
            </a:solidFill>
            <a:prstDash val="solid"/>
            <a:round/>
            <a:headEnd len="med" w="med" type="none"/>
            <a:tailEnd len="med" w="med" type="triangle"/>
          </a:ln>
        </p:spPr>
      </p:cxnSp>
      <p:sp>
        <p:nvSpPr>
          <p:cNvPr id="99" name="Google Shape;99;p18"/>
          <p:cNvSpPr txBox="1"/>
          <p:nvPr/>
        </p:nvSpPr>
        <p:spPr>
          <a:xfrm>
            <a:off x="4332725" y="723950"/>
            <a:ext cx="954300" cy="2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a:t>
            </a:r>
            <a:endParaRPr/>
          </a:p>
        </p:txBody>
      </p:sp>
      <p:sp>
        <p:nvSpPr>
          <p:cNvPr id="100" name="Google Shape;10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101" name="Google Shape;101;p18"/>
          <p:cNvSpPr txBox="1"/>
          <p:nvPr/>
        </p:nvSpPr>
        <p:spPr>
          <a:xfrm>
            <a:off x="6673050" y="3989875"/>
            <a:ext cx="1799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[Zoph et al., 2017]</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Training</a:t>
            </a:r>
            <a:endParaRPr sz="2000"/>
          </a:p>
        </p:txBody>
      </p:sp>
      <p:sp>
        <p:nvSpPr>
          <p:cNvPr id="107" name="Google Shape;10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
              <a:t>Objective :                                                        </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fr"/>
              <a:t>Policy Gradients with Reinforce Rule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fr"/>
              <a:t>Monte-Carlo :</a:t>
            </a:r>
            <a:endParaRPr/>
          </a:p>
          <a:p>
            <a:pPr indent="0" lvl="0" marL="457200" rtl="0" algn="l">
              <a:spcBef>
                <a:spcPts val="1600"/>
              </a:spcBef>
              <a:spcAft>
                <a:spcPts val="1600"/>
              </a:spcAft>
              <a:buNone/>
            </a:pPr>
            <a:r>
              <a:t/>
            </a:r>
            <a:endParaRPr/>
          </a:p>
        </p:txBody>
      </p:sp>
      <p:pic>
        <p:nvPicPr>
          <p:cNvPr id="108" name="Google Shape;108;p19"/>
          <p:cNvPicPr preferRelativeResize="0"/>
          <p:nvPr/>
        </p:nvPicPr>
        <p:blipFill>
          <a:blip r:embed="rId3">
            <a:alphaModFix/>
          </a:blip>
          <a:stretch>
            <a:fillRect/>
          </a:stretch>
        </p:blipFill>
        <p:spPr>
          <a:xfrm>
            <a:off x="2097049" y="1017725"/>
            <a:ext cx="3343275" cy="685800"/>
          </a:xfrm>
          <a:prstGeom prst="rect">
            <a:avLst/>
          </a:prstGeom>
          <a:noFill/>
          <a:ln>
            <a:noFill/>
          </a:ln>
        </p:spPr>
      </p:pic>
      <p:pic>
        <p:nvPicPr>
          <p:cNvPr id="109" name="Google Shape;109;p19"/>
          <p:cNvPicPr preferRelativeResize="0"/>
          <p:nvPr/>
        </p:nvPicPr>
        <p:blipFill>
          <a:blip r:embed="rId4">
            <a:alphaModFix/>
          </a:blip>
          <a:stretch>
            <a:fillRect/>
          </a:stretch>
        </p:blipFill>
        <p:spPr>
          <a:xfrm>
            <a:off x="3062725" y="2675925"/>
            <a:ext cx="5383433" cy="743275"/>
          </a:xfrm>
          <a:prstGeom prst="rect">
            <a:avLst/>
          </a:prstGeom>
          <a:noFill/>
          <a:ln>
            <a:noFill/>
          </a:ln>
        </p:spPr>
      </p:pic>
      <p:sp>
        <p:nvSpPr>
          <p:cNvPr id="110" name="Google Shape;110;p19"/>
          <p:cNvSpPr txBox="1"/>
          <p:nvPr/>
        </p:nvSpPr>
        <p:spPr>
          <a:xfrm>
            <a:off x="2792475" y="4544050"/>
            <a:ext cx="5586900" cy="3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9"/>
          <p:cNvPicPr preferRelativeResize="0"/>
          <p:nvPr/>
        </p:nvPicPr>
        <p:blipFill>
          <a:blip r:embed="rId5">
            <a:alphaModFix/>
          </a:blip>
          <a:stretch>
            <a:fillRect/>
          </a:stretch>
        </p:blipFill>
        <p:spPr>
          <a:xfrm>
            <a:off x="2744450" y="3495412"/>
            <a:ext cx="4210936" cy="952363"/>
          </a:xfrm>
          <a:prstGeom prst="rect">
            <a:avLst/>
          </a:prstGeom>
          <a:noFill/>
          <a:ln>
            <a:noFill/>
          </a:ln>
        </p:spPr>
      </p:pic>
      <p:sp>
        <p:nvSpPr>
          <p:cNvPr id="112" name="Google Shape;11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Very long to train !</a:t>
            </a:r>
            <a:endParaRPr sz="2000"/>
          </a:p>
        </p:txBody>
      </p:sp>
      <p:sp>
        <p:nvSpPr>
          <p:cNvPr id="118" name="Google Shape;11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a:t>Accelerate training with Parallelism and Asynchronous updates </a:t>
            </a:r>
            <a:endParaRPr/>
          </a:p>
        </p:txBody>
      </p:sp>
      <p:pic>
        <p:nvPicPr>
          <p:cNvPr id="119" name="Google Shape;119;p20"/>
          <p:cNvPicPr preferRelativeResize="0"/>
          <p:nvPr/>
        </p:nvPicPr>
        <p:blipFill>
          <a:blip r:embed="rId3">
            <a:alphaModFix/>
          </a:blip>
          <a:stretch>
            <a:fillRect/>
          </a:stretch>
        </p:blipFill>
        <p:spPr>
          <a:xfrm>
            <a:off x="360175" y="1690800"/>
            <a:ext cx="8338975" cy="2199100"/>
          </a:xfrm>
          <a:prstGeom prst="rect">
            <a:avLst/>
          </a:prstGeom>
          <a:noFill/>
          <a:ln>
            <a:noFill/>
          </a:ln>
        </p:spPr>
      </p:pic>
      <p:sp>
        <p:nvSpPr>
          <p:cNvPr id="120" name="Google Shape;12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121" name="Google Shape;121;p20"/>
          <p:cNvSpPr txBox="1"/>
          <p:nvPr/>
        </p:nvSpPr>
        <p:spPr>
          <a:xfrm>
            <a:off x="6648025" y="3842375"/>
            <a:ext cx="1799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[Zoph et al., 2017]</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000"/>
              <a:t>Increasing architecture complexity : Skip connections</a:t>
            </a:r>
            <a:endParaRPr sz="2000"/>
          </a:p>
        </p:txBody>
      </p:sp>
      <p:sp>
        <p:nvSpPr>
          <p:cNvPr id="127" name="Google Shape;127;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a:p>
            <a:pPr indent="0" lvl="0" marL="0" rtl="0" algn="l">
              <a:spcBef>
                <a:spcPts val="1600"/>
              </a:spcBef>
              <a:spcAft>
                <a:spcPts val="0"/>
              </a:spcAft>
              <a:buNone/>
            </a:pPr>
            <a:r>
              <a:t/>
            </a:r>
            <a:endParaRPr sz="1600"/>
          </a:p>
          <a:p>
            <a:pPr indent="0" lvl="0" marL="0" rtl="0" algn="l">
              <a:spcBef>
                <a:spcPts val="1600"/>
              </a:spcBef>
              <a:spcAft>
                <a:spcPts val="0"/>
              </a:spcAft>
              <a:buNone/>
            </a:pPr>
            <a:r>
              <a:t/>
            </a:r>
            <a:endParaRPr sz="1600"/>
          </a:p>
          <a:p>
            <a:pPr indent="0" lvl="0" marL="0" rtl="0" algn="l">
              <a:spcBef>
                <a:spcPts val="1600"/>
              </a:spcBef>
              <a:spcAft>
                <a:spcPts val="0"/>
              </a:spcAft>
              <a:buNone/>
            </a:pPr>
            <a:r>
              <a:t/>
            </a:r>
            <a:endParaRPr sz="1600"/>
          </a:p>
          <a:p>
            <a:pPr indent="0" lvl="0" marL="457200" rtl="0" algn="l">
              <a:spcBef>
                <a:spcPts val="1600"/>
              </a:spcBef>
              <a:spcAft>
                <a:spcPts val="1600"/>
              </a:spcAft>
              <a:buNone/>
            </a:pPr>
            <a:r>
              <a:t/>
            </a:r>
            <a:endParaRPr sz="1600"/>
          </a:p>
        </p:txBody>
      </p:sp>
      <p:pic>
        <p:nvPicPr>
          <p:cNvPr id="128" name="Google Shape;128;p21"/>
          <p:cNvPicPr preferRelativeResize="0"/>
          <p:nvPr/>
        </p:nvPicPr>
        <p:blipFill>
          <a:blip r:embed="rId3">
            <a:alphaModFix/>
          </a:blip>
          <a:stretch>
            <a:fillRect/>
          </a:stretch>
        </p:blipFill>
        <p:spPr>
          <a:xfrm>
            <a:off x="501649" y="993975"/>
            <a:ext cx="7983392" cy="2943375"/>
          </a:xfrm>
          <a:prstGeom prst="rect">
            <a:avLst/>
          </a:prstGeom>
          <a:noFill/>
          <a:ln>
            <a:noFill/>
          </a:ln>
        </p:spPr>
      </p:pic>
      <p:pic>
        <p:nvPicPr>
          <p:cNvPr id="129" name="Google Shape;129;p21"/>
          <p:cNvPicPr preferRelativeResize="0"/>
          <p:nvPr/>
        </p:nvPicPr>
        <p:blipFill>
          <a:blip r:embed="rId4">
            <a:alphaModFix/>
          </a:blip>
          <a:stretch>
            <a:fillRect/>
          </a:stretch>
        </p:blipFill>
        <p:spPr>
          <a:xfrm>
            <a:off x="654750" y="4342650"/>
            <a:ext cx="7377289" cy="572700"/>
          </a:xfrm>
          <a:prstGeom prst="rect">
            <a:avLst/>
          </a:prstGeom>
          <a:noFill/>
          <a:ln>
            <a:noFill/>
          </a:ln>
        </p:spPr>
      </p:pic>
      <p:sp>
        <p:nvSpPr>
          <p:cNvPr id="130" name="Google Shape;130;p21"/>
          <p:cNvSpPr txBox="1"/>
          <p:nvPr/>
        </p:nvSpPr>
        <p:spPr>
          <a:xfrm>
            <a:off x="4572000" y="3619950"/>
            <a:ext cx="41727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sp>
        <p:nvSpPr>
          <p:cNvPr id="131" name="Google Shape;131;p21"/>
          <p:cNvSpPr txBox="1"/>
          <p:nvPr/>
        </p:nvSpPr>
        <p:spPr>
          <a:xfrm>
            <a:off x="311700" y="4077625"/>
            <a:ext cx="83043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600"/>
              <a:t>S</a:t>
            </a:r>
            <a:r>
              <a:rPr lang="fr" sz="1600"/>
              <a:t>et-selection attention </a:t>
            </a:r>
            <a:r>
              <a:rPr lang="fr" sz="1000"/>
              <a:t>(Bahdanau et al., 2015; Vinyals et al., 2015)</a:t>
            </a:r>
            <a:endParaRPr sz="1000"/>
          </a:p>
          <a:p>
            <a:pPr indent="0" lvl="0" marL="0" rtl="0" algn="l">
              <a:lnSpc>
                <a:spcPct val="115000"/>
              </a:lnSpc>
              <a:spcBef>
                <a:spcPts val="1600"/>
              </a:spcBef>
              <a:spcAft>
                <a:spcPts val="0"/>
              </a:spcAft>
              <a:buNone/>
            </a:pPr>
            <a:r>
              <a:t/>
            </a:r>
            <a:endParaRPr sz="1000"/>
          </a:p>
          <a:p>
            <a:pPr indent="0" lvl="0" marL="0" rtl="0" algn="l">
              <a:lnSpc>
                <a:spcPct val="115000"/>
              </a:lnSpc>
              <a:spcBef>
                <a:spcPts val="1600"/>
              </a:spcBef>
              <a:spcAft>
                <a:spcPts val="0"/>
              </a:spcAft>
              <a:buNone/>
            </a:pPr>
            <a:r>
              <a:t/>
            </a:r>
            <a:endParaRPr sz="1000"/>
          </a:p>
          <a:p>
            <a:pPr indent="0" lvl="0" marL="0" rtl="0" algn="l">
              <a:spcBef>
                <a:spcPts val="1600"/>
              </a:spcBef>
              <a:spcAft>
                <a:spcPts val="0"/>
              </a:spcAft>
              <a:buNone/>
            </a:pPr>
            <a:r>
              <a:t/>
            </a:r>
            <a:endParaRPr/>
          </a:p>
        </p:txBody>
      </p:sp>
      <p:sp>
        <p:nvSpPr>
          <p:cNvPr id="132" name="Google Shape;13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fr"/>
              <a:t>‹#›</a:t>
            </a:fld>
            <a:endParaRPr/>
          </a:p>
        </p:txBody>
      </p:sp>
      <p:sp>
        <p:nvSpPr>
          <p:cNvPr id="133" name="Google Shape;133;p21"/>
          <p:cNvSpPr txBox="1"/>
          <p:nvPr/>
        </p:nvSpPr>
        <p:spPr>
          <a:xfrm>
            <a:off x="6685650" y="3897450"/>
            <a:ext cx="1799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[Zoph et al., 2017]</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